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332" r:id="rId4"/>
    <p:sldId id="264" r:id="rId5"/>
    <p:sldId id="298" r:id="rId6"/>
    <p:sldId id="333" r:id="rId7"/>
    <p:sldId id="299" r:id="rId8"/>
    <p:sldId id="334" r:id="rId9"/>
    <p:sldId id="335" r:id="rId10"/>
    <p:sldId id="336" r:id="rId11"/>
    <p:sldId id="337" r:id="rId13"/>
    <p:sldId id="338" r:id="rId14"/>
    <p:sldId id="339" r:id="rId15"/>
    <p:sldId id="340" r:id="rId16"/>
    <p:sldId id="342" r:id="rId17"/>
    <p:sldId id="341" r:id="rId18"/>
    <p:sldId id="343" r:id="rId19"/>
    <p:sldId id="260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EF9"/>
    <a:srgbClr val="0F74F8"/>
    <a:srgbClr val="0864DE"/>
    <a:srgbClr val="086BEA"/>
    <a:srgbClr val="3182EB"/>
    <a:srgbClr val="0D71F7"/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56" y="108"/>
      </p:cViewPr>
      <p:guideLst>
        <p:guide orient="horz" pos="221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19D2-D737-4C4C-BF11-57455B8193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6025-1134-4ADD-9865-E9DE79C04B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A83E19D2-D737-4C4C-BF11-57455B81934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87F76025-1134-4ADD-9865-E9DE79C04B0A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tags" Target="../tags/tag22.xml"/><Relationship Id="rId3" Type="http://schemas.openxmlformats.org/officeDocument/2006/relationships/image" Target="../media/image13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2" Type="http://schemas.openxmlformats.org/officeDocument/2006/relationships/image" Target="../media/image16.png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0.xml"/><Relationship Id="rId5" Type="http://schemas.openxmlformats.org/officeDocument/2006/relationships/image" Target="../media/image18.png"/><Relationship Id="rId4" Type="http://schemas.openxmlformats.org/officeDocument/2006/relationships/tags" Target="../tags/tag29.xml"/><Relationship Id="rId3" Type="http://schemas.openxmlformats.org/officeDocument/2006/relationships/image" Target="../media/image17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tags" Target="../tags/tag33.xml"/><Relationship Id="rId3" Type="http://schemas.openxmlformats.org/officeDocument/2006/relationships/image" Target="../media/image19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tags" Target="../tags/tag36.xml"/><Relationship Id="rId3" Type="http://schemas.openxmlformats.org/officeDocument/2006/relationships/image" Target="../media/image21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tags" Target="../tags/tag39.xml"/><Relationship Id="rId3" Type="http://schemas.openxmlformats.org/officeDocument/2006/relationships/image" Target="../media/image23.pn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8.png"/><Relationship Id="rId3" Type="http://schemas.openxmlformats.org/officeDocument/2006/relationships/tags" Target="../tags/tag9.xml"/><Relationship Id="rId2" Type="http://schemas.openxmlformats.org/officeDocument/2006/relationships/image" Target="../media/image7.png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tags" Target="../tags/tag15.xml"/><Relationship Id="rId4" Type="http://schemas.openxmlformats.org/officeDocument/2006/relationships/image" Target="../media/image9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576170" y="2397180"/>
            <a:ext cx="643211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新三库一平台业务事项</a:t>
            </a: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申报操作手册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7981218" cy="553778"/>
            <a:chOff x="580519" y="1452113"/>
            <a:chExt cx="798121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722249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事项申请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第五步：系统预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检查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05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202565" y="4384675"/>
            <a:ext cx="400685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预检查，检查是否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符合申请资质项要求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预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检查的数据来源于企业库及申请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表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4775" y="1196340"/>
            <a:ext cx="6696075" cy="1671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71975" y="2442210"/>
            <a:ext cx="7534275" cy="4344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7675148" cy="553778"/>
            <a:chOff x="580519" y="1452113"/>
            <a:chExt cx="767514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691642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事项申请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第六步：提交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申请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05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108315" y="2390140"/>
            <a:ext cx="400685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提交申请，等待主管部门受理、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审批。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0360" y="1720215"/>
            <a:ext cx="7646670" cy="3576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5226588" cy="553778"/>
            <a:chOff x="580519" y="1452113"/>
            <a:chExt cx="522658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446786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查看办事进度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06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895" y="1261110"/>
            <a:ext cx="9411335" cy="51161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746615" y="1437640"/>
            <a:ext cx="2025650" cy="3784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在列表，可以看到流水号的办理状态和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环节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点击【查看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办事进度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查看办事结果】，可以看到办事的受理通知书、决定书、电子证书、办事结果等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信息。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5226588" cy="553778"/>
            <a:chOff x="580519" y="1452113"/>
            <a:chExt cx="522658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446786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提出陈述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申诉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07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7031990" y="1913890"/>
            <a:ext cx="4006850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处于公示期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内，且不予行政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许可的件，可以提出陈述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申述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8600" y="1386205"/>
            <a:ext cx="6219825" cy="2751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5750" y="4245610"/>
            <a:ext cx="6276340" cy="245935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7158990" y="4765040"/>
            <a:ext cx="400685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点击【查看】进入工作台，点击右边【助手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提出陈述申述】进行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申述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5226588" cy="553778"/>
            <a:chOff x="580519" y="1452113"/>
            <a:chExt cx="522658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446786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提出陈述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申诉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07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751205" y="3999865"/>
            <a:ext cx="5558155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点击【陈述】按钮，上传相关陈述材料和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理由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0340" y="1280160"/>
            <a:ext cx="7715885" cy="21488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48830" y="2422525"/>
            <a:ext cx="4648200" cy="443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5226588" cy="553778"/>
            <a:chOff x="580519" y="1452113"/>
            <a:chExt cx="522658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446786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上传补正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材料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08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712200" y="4550410"/>
            <a:ext cx="321691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rPr>
              <a:t>点击【查看】进入工作台，点击右边【助手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rPr>
              <a:t>-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rPr>
              <a:t>上传补正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rPr>
              <a:t>材料】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2715" y="1248410"/>
            <a:ext cx="8579485" cy="23666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6690" y="3829050"/>
            <a:ext cx="8525510" cy="2622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12200" y="1814830"/>
            <a:ext cx="33801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rPr>
              <a:t>流水号提交后，要关注流水号受理情况，在受理前，主管部门可能会提出材料的补正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5226588" cy="553778"/>
            <a:chOff x="580519" y="1452113"/>
            <a:chExt cx="522658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446786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上传补正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材料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08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493125" y="4373880"/>
            <a:ext cx="321691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rPr>
              <a:t>点击【补正】按钮，进行材料补正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rPr>
              <a:t>上传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536700"/>
            <a:ext cx="9327515" cy="2334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57325" y="3871595"/>
            <a:ext cx="6696075" cy="2710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44228" y="2106081"/>
            <a:ext cx="6032717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THANKS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76170" y="2397180"/>
            <a:ext cx="6432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感谢您的观看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3390168" cy="553778"/>
            <a:chOff x="580519" y="1452113"/>
            <a:chExt cx="339016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263144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新三库一平台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门户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01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26264"/>
          <a:stretch>
            <a:fillRect/>
          </a:stretch>
        </p:blipFill>
        <p:spPr>
          <a:xfrm>
            <a:off x="1202690" y="1034415"/>
            <a:ext cx="8463280" cy="454533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78155" y="5522595"/>
            <a:ext cx="10989945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门户地址：https://skypt.gdcic.net/#/user/home</a:t>
            </a:r>
            <a:b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</a:b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点击红框位置，可以登录企业库、人才库、业务事项申报平台；企业库和人才库新三库只能查看，维护还是在旧三库进行，右上角点击【旧系统版本】可以进入旧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三库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7981218" cy="553778"/>
            <a:chOff x="580519" y="1452113"/>
            <a:chExt cx="798121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722249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登录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企业和个人通过建设行业统一身份认证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登录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02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1202690" y="1196340"/>
            <a:ext cx="53162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登录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地址：https://skypt.gdcic.net/#/user/home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790" y="2550160"/>
            <a:ext cx="3731260" cy="2588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99865" y="2081530"/>
            <a:ext cx="8016240" cy="35261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09955" y="5819140"/>
            <a:ext cx="601472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点击登录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页面右下角可以注册，忘记密码，找回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账号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4614448" cy="553778"/>
            <a:chOff x="580519" y="1452113"/>
            <a:chExt cx="461444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385572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我的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桌面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03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810260" y="1034415"/>
            <a:ext cx="1010539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    </a:t>
            </a: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可以申请行政审批事项、审批告知承诺制事项、社会事务服务事项、建设项目</a:t>
            </a: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事项</a:t>
            </a:r>
            <a:endParaRPr 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9130" y="1600200"/>
            <a:ext cx="1041463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5226588" cy="553778"/>
            <a:chOff x="580519" y="1452113"/>
            <a:chExt cx="522658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446786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事项申请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列表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04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810260" y="1034415"/>
            <a:ext cx="1010539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    </a:t>
            </a: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列表可以申请，查询，编辑流水号，点击查看，可以查看提交的流水号的办事</a:t>
            </a: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情况。</a:t>
            </a:r>
            <a:endParaRPr 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870075"/>
            <a:ext cx="12011025" cy="349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7981218" cy="553778"/>
            <a:chOff x="580519" y="1452113"/>
            <a:chExt cx="798121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722249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事项申请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第一步：填写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经办人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05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65" y="1320165"/>
            <a:ext cx="6393815" cy="3467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89880" y="3154045"/>
            <a:ext cx="6372225" cy="342773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75565" y="4911725"/>
            <a:ext cx="557911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申报须知首页，点击【下一步】进行申报信息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填写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612890" y="2038350"/>
            <a:ext cx="5074285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第一步：填写经办人；可以填写，也可以选择已经填写过的经办人，点击【下一步】继续申报信息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填写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8287288" cy="553778"/>
            <a:chOff x="580519" y="1452113"/>
            <a:chExt cx="828728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752856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事项申请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第二步：填写申请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信息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05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75565" y="4911725"/>
            <a:ext cx="5579110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填写申请信息，先选择申请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rPr>
              <a:t>类型；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6612890" y="2038350"/>
            <a:ext cx="5074285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填写需要申请的资质信息，点击【下一步】，继续制作申请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表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565" y="1390650"/>
            <a:ext cx="6179820" cy="2952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23765" y="2928620"/>
            <a:ext cx="7382510" cy="3929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7981218" cy="553778"/>
            <a:chOff x="580519" y="1452113"/>
            <a:chExt cx="798121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722249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事项申请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第三步：制作申请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表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05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108315" y="2009140"/>
            <a:ext cx="4006850" cy="26765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制作申请表的信息，来源于企业库和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人才库；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如果信息不正确在老三库中维护后，半小时后再进行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制表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制表时，如果信息未更新，点击上一步，回到上一步后，再点击【下一步】，回到当前制表页。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215" y="1618615"/>
            <a:ext cx="7886700" cy="4258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37339" y="528188"/>
            <a:ext cx="8287288" cy="553778"/>
            <a:chOff x="580519" y="1452113"/>
            <a:chExt cx="8287288" cy="553778"/>
          </a:xfrm>
        </p:grpSpPr>
        <p:sp>
          <p:nvSpPr>
            <p:cNvPr id="14" name="矩形 13"/>
            <p:cNvSpPr/>
            <p:nvPr/>
          </p:nvSpPr>
          <p:spPr>
            <a:xfrm>
              <a:off x="1339247" y="1498170"/>
              <a:ext cx="752856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业务事项申报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事项申请</a:t>
              </a:r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——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第四步：提交附件</a:t>
              </a:r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+mn-ea"/>
                </a:rPr>
                <a:t>目录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0519" y="1452113"/>
              <a:ext cx="665348" cy="553778"/>
              <a:chOff x="580519" y="1452113"/>
              <a:chExt cx="665348" cy="553778"/>
            </a:xfrm>
          </p:grpSpPr>
          <p:sp>
            <p:nvSpPr>
              <p:cNvPr id="16" name="矩形: 圆角 15"/>
              <p:cNvSpPr/>
              <p:nvPr/>
            </p:nvSpPr>
            <p:spPr>
              <a:xfrm rot="2700000">
                <a:off x="636304" y="1452113"/>
                <a:ext cx="553778" cy="553778"/>
              </a:xfrm>
              <a:prstGeom prst="roundRect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80519" y="1482781"/>
                <a:ext cx="665348" cy="491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思源宋体 CN" panose="02020400000000000000" pitchFamily="18" charset="-122"/>
                  </a:rPr>
                  <a:t>05</a:t>
                </a:r>
                <a:endParaRPr lang="zh-CN" altLang="en-US" sz="2600" dirty="0">
                  <a:solidFill>
                    <a:schemeClr val="bg1"/>
                  </a:solidFill>
                  <a:latin typeface="Arial Black" panose="020B0A04020102020204" pitchFamily="34" charset="0"/>
                  <a:ea typeface="思源宋体 CN" panose="02020400000000000000" pitchFamily="18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108315" y="2009140"/>
            <a:ext cx="400685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上传电子材料，可以引用现有材料，也可以重新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上传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6870" y="1644015"/>
            <a:ext cx="7600950" cy="4061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COMMONDATA" val="eyJoZGlkIjoiODhkMjU0Yzg5NDE1ZGIxMjBiY2I5N2IxYmE3MzY1ZjEifQ=="/>
  <p:tag name="KSO_WPP_MARK_KEY" val="9f0f7edd-aa77-43dc-9af7-505d675bfc16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WPS 演示</Application>
  <PresentationFormat>宽屏</PresentationFormat>
  <Paragraphs>111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思源宋体 CN</vt:lpstr>
      <vt:lpstr>思源宋体 CN Heavy</vt:lpstr>
      <vt:lpstr>Arial</vt:lpstr>
      <vt:lpstr>Arial Black</vt:lpstr>
      <vt:lpstr>微软雅黑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A2125</dc:creator>
  <cp:lastModifiedBy>aa_Joan</cp:lastModifiedBy>
  <cp:revision>102</cp:revision>
  <dcterms:created xsi:type="dcterms:W3CDTF">2021-12-07T09:37:00Z</dcterms:created>
  <dcterms:modified xsi:type="dcterms:W3CDTF">2022-12-27T02:36:05Z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58B362E2290E414795030C900B80FC03</vt:lpwstr>
  </property>
  <property fmtid="{D5CDD505-2E9C-101B-9397-08002B2CF9AE}" pid="3" name="KSOProductBuildVer">
    <vt:lpwstr>2052-11.1.0.12980</vt:lpwstr>
  </property>
</Properties>
</file>