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20"/>
  </p:notesMasterIdLst>
  <p:handoutMasterIdLst>
    <p:handoutMasterId r:id="rId21"/>
  </p:handoutMasterIdLst>
  <p:sldIdLst>
    <p:sldId id="643" r:id="rId3"/>
    <p:sldId id="751" r:id="rId4"/>
    <p:sldId id="644" r:id="rId5"/>
    <p:sldId id="1569" r:id="rId6"/>
    <p:sldId id="1570" r:id="rId7"/>
    <p:sldId id="1588" r:id="rId8"/>
    <p:sldId id="1589" r:id="rId9"/>
    <p:sldId id="1576" r:id="rId10"/>
    <p:sldId id="1592" r:id="rId11"/>
    <p:sldId id="1591" r:id="rId12"/>
    <p:sldId id="1593" r:id="rId13"/>
    <p:sldId id="1594" r:id="rId14"/>
    <p:sldId id="1577" r:id="rId15"/>
    <p:sldId id="1586" r:id="rId16"/>
    <p:sldId id="1459" r:id="rId17"/>
    <p:sldId id="680" r:id="rId18"/>
    <p:sldId id="681" r:id="rId19"/>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80604020202020204"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anose="02080604020202020204"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anose="02080604020202020204"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anose="02080604020202020204"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anose="02080604020202020204" pitchFamily="34" charset="0"/>
        <a:ea typeface="宋体" pitchFamily="2" charset="-122"/>
        <a:cs typeface="+mn-cs"/>
      </a:defRPr>
    </a:lvl5pPr>
    <a:lvl6pPr marL="2286000" algn="l" defTabSz="914400" rtl="0" eaLnBrk="1" latinLnBrk="0" hangingPunct="1">
      <a:defRPr kern="1200">
        <a:solidFill>
          <a:schemeClr val="tx1"/>
        </a:solidFill>
        <a:latin typeface="Arial" panose="02080604020202020204" pitchFamily="34" charset="0"/>
        <a:ea typeface="宋体" pitchFamily="2" charset="-122"/>
        <a:cs typeface="+mn-cs"/>
      </a:defRPr>
    </a:lvl6pPr>
    <a:lvl7pPr marL="2743200" algn="l" defTabSz="914400" rtl="0" eaLnBrk="1" latinLnBrk="0" hangingPunct="1">
      <a:defRPr kern="1200">
        <a:solidFill>
          <a:schemeClr val="tx1"/>
        </a:solidFill>
        <a:latin typeface="Arial" panose="02080604020202020204" pitchFamily="34" charset="0"/>
        <a:ea typeface="宋体" pitchFamily="2" charset="-122"/>
        <a:cs typeface="+mn-cs"/>
      </a:defRPr>
    </a:lvl7pPr>
    <a:lvl8pPr marL="3200400" algn="l" defTabSz="914400" rtl="0" eaLnBrk="1" latinLnBrk="0" hangingPunct="1">
      <a:defRPr kern="1200">
        <a:solidFill>
          <a:schemeClr val="tx1"/>
        </a:solidFill>
        <a:latin typeface="Arial" panose="02080604020202020204" pitchFamily="34" charset="0"/>
        <a:ea typeface="宋体" pitchFamily="2" charset="-122"/>
        <a:cs typeface="+mn-cs"/>
      </a:defRPr>
    </a:lvl8pPr>
    <a:lvl9pPr marL="3657600" algn="l" defTabSz="914400" rtl="0" eaLnBrk="1" latinLnBrk="0" hangingPunct="1">
      <a:defRPr kern="1200">
        <a:solidFill>
          <a:schemeClr val="tx1"/>
        </a:solidFill>
        <a:latin typeface="Arial" panose="02080604020202020204"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61" autoAdjust="0"/>
    <p:restoredTop sz="94660"/>
  </p:normalViewPr>
  <p:slideViewPr>
    <p:cSldViewPr>
      <p:cViewPr varScale="1">
        <p:scale>
          <a:sx n="111" d="100"/>
          <a:sy n="111" d="100"/>
        </p:scale>
        <p:origin x="534" y="108"/>
      </p:cViewPr>
      <p:guideLst>
        <p:guide orient="horz" pos="404"/>
        <p:guide orient="horz" pos="1162"/>
        <p:guide orient="horz" pos="3823"/>
        <p:guide orient="horz" pos="3123"/>
        <p:guide orient="horz" pos="2677"/>
        <p:guide orient="horz" pos="3311"/>
        <p:guide pos="3705"/>
        <p:guide pos="879"/>
        <p:guide pos="7716"/>
        <p:guide pos="6994"/>
        <p:guide pos="1195"/>
        <p:guide pos="63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0213"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defRPr/>
            </a:lvl1pPr>
          </a:lstStyle>
          <a:p>
            <a:endParaRPr lang="zh-CN" altLang="en-US"/>
          </a:p>
        </p:txBody>
      </p:sp>
      <p:sp>
        <p:nvSpPr>
          <p:cNvPr id="2051" name="日期占位符 2"/>
          <p:cNvSpPr>
            <a:spLocks noGrp="1" noChangeArrowheads="1"/>
          </p:cNvSpPr>
          <p:nvPr>
            <p:ph type="dt" idx="9"/>
          </p:nvPr>
        </p:nvSpPr>
        <p:spPr bwMode="auto">
          <a:xfrm>
            <a:off x="3883025" y="0"/>
            <a:ext cx="2973388"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defRPr sz="1200" b="1" i="1"/>
            </a:lvl1pPr>
          </a:lstStyle>
          <a:p>
            <a:fld id="{F5E17AC2-D5BD-4B23-829E-C92E745CB0B8}" type="datetime1">
              <a:rPr lang="zh-CN" altLang="en-US"/>
            </a:fld>
            <a:endParaRPr lang="zh-CN" altLang="en-US"/>
          </a:p>
        </p:txBody>
      </p:sp>
      <p:sp>
        <p:nvSpPr>
          <p:cNvPr id="2052" name="幻灯片图像占位符 3"/>
          <p:cNvSpPr>
            <a:spLocks noGrp="1" noRot="1" noChangeAspect="1" noChangeArrowheads="1"/>
          </p:cNvSpPr>
          <p:nvPr>
            <p:ph type="sldImg" idx="19"/>
          </p:nvPr>
        </p:nvSpPr>
        <p:spPr bwMode="auto">
          <a:xfrm>
            <a:off x="685800" y="1143000"/>
            <a:ext cx="5486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80604020202020204" pitchFamily="34" charset="0"/>
                <a:ea typeface="宋体" pitchFamily="2" charset="-122"/>
              </a:defRPr>
            </a:lvl1pPr>
            <a:lvl2pPr>
              <a:defRPr>
                <a:solidFill>
                  <a:schemeClr val="tx1"/>
                </a:solidFill>
                <a:latin typeface="Arial" panose="02080604020202020204" pitchFamily="34" charset="0"/>
                <a:ea typeface="宋体" pitchFamily="2" charset="-122"/>
              </a:defRPr>
            </a:lvl2pPr>
            <a:lvl3pPr>
              <a:defRPr>
                <a:solidFill>
                  <a:schemeClr val="tx1"/>
                </a:solidFill>
                <a:latin typeface="Arial" panose="02080604020202020204" pitchFamily="34" charset="0"/>
                <a:ea typeface="宋体" pitchFamily="2" charset="-122"/>
              </a:defRPr>
            </a:lvl3pPr>
            <a:lvl4pPr>
              <a:defRPr>
                <a:solidFill>
                  <a:schemeClr val="tx1"/>
                </a:solidFill>
                <a:latin typeface="Arial" panose="02080604020202020204" pitchFamily="34" charset="0"/>
                <a:ea typeface="宋体" pitchFamily="2" charset="-122"/>
              </a:defRPr>
            </a:lvl4pPr>
            <a:lvl5pPr>
              <a:defRPr>
                <a:solidFill>
                  <a:schemeClr val="tx1"/>
                </a:solidFill>
                <a:latin typeface="Arial" panose="02080604020202020204" pitchFamily="34" charset="0"/>
                <a:ea typeface="宋体" pitchFamily="2" charset="-122"/>
              </a:defRPr>
            </a:lvl5pPr>
            <a:lvl6pPr fontAlgn="base">
              <a:spcBef>
                <a:spcPct val="0"/>
              </a:spcBef>
              <a:spcAft>
                <a:spcPct val="0"/>
              </a:spcAft>
              <a:defRPr>
                <a:solidFill>
                  <a:schemeClr val="tx1"/>
                </a:solidFill>
                <a:latin typeface="Arial" panose="02080604020202020204" pitchFamily="34" charset="0"/>
                <a:ea typeface="宋体" pitchFamily="2" charset="-122"/>
              </a:defRPr>
            </a:lvl6pPr>
            <a:lvl7pPr fontAlgn="base">
              <a:spcBef>
                <a:spcPct val="0"/>
              </a:spcBef>
              <a:spcAft>
                <a:spcPct val="0"/>
              </a:spcAft>
              <a:defRPr>
                <a:solidFill>
                  <a:schemeClr val="tx1"/>
                </a:solidFill>
                <a:latin typeface="Arial" panose="02080604020202020204" pitchFamily="34" charset="0"/>
                <a:ea typeface="宋体" pitchFamily="2" charset="-122"/>
              </a:defRPr>
            </a:lvl7pPr>
            <a:lvl8pPr fontAlgn="base">
              <a:spcBef>
                <a:spcPct val="0"/>
              </a:spcBef>
              <a:spcAft>
                <a:spcPct val="0"/>
              </a:spcAft>
              <a:defRPr>
                <a:solidFill>
                  <a:schemeClr val="tx1"/>
                </a:solidFill>
                <a:latin typeface="Arial" panose="02080604020202020204" pitchFamily="34" charset="0"/>
                <a:ea typeface="宋体" pitchFamily="2" charset="-122"/>
              </a:defRPr>
            </a:lvl8pPr>
            <a:lvl9pPr fontAlgn="base">
              <a:spcBef>
                <a:spcPct val="0"/>
              </a:spcBef>
              <a:spcAft>
                <a:spcPct val="0"/>
              </a:spcAft>
              <a:defRPr>
                <a:solidFill>
                  <a:schemeClr val="tx1"/>
                </a:solidFill>
                <a:latin typeface="Arial" panose="02080604020202020204" pitchFamily="34" charset="0"/>
                <a:ea typeface="宋体" pitchFamily="2" charset="-122"/>
              </a:defRPr>
            </a:lvl9pPr>
          </a:lstStyle>
          <a:p>
            <a:pPr eaLnBrk="0" hangingPunct="0">
              <a:spcBef>
                <a:spcPct val="30000"/>
              </a:spcBef>
            </a:pPr>
            <a:r>
              <a:rPr lang="zh-CN" altLang="en-US"/>
              <a:t>单击此处编辑母版文本样式</a:t>
            </a:r>
            <a:endParaRPr lang="zh-CN" altLang="en-US"/>
          </a:p>
          <a:p>
            <a:pPr lvl="1" eaLnBrk="0" hangingPunct="0">
              <a:spcBef>
                <a:spcPct val="30000"/>
              </a:spcBef>
            </a:pPr>
            <a:r>
              <a:rPr lang="zh-CN" altLang="en-US"/>
              <a:t>第二级</a:t>
            </a:r>
            <a:endParaRPr lang="zh-CN" altLang="en-US"/>
          </a:p>
          <a:p>
            <a:pPr lvl="2" eaLnBrk="0" hangingPunct="0">
              <a:spcBef>
                <a:spcPct val="30000"/>
              </a:spcBef>
            </a:pPr>
            <a:r>
              <a:rPr lang="zh-CN" altLang="en-US"/>
              <a:t>第三级</a:t>
            </a:r>
            <a:endParaRPr lang="zh-CN" altLang="en-US"/>
          </a:p>
          <a:p>
            <a:pPr lvl="3" eaLnBrk="0" hangingPunct="0">
              <a:spcBef>
                <a:spcPct val="30000"/>
              </a:spcBef>
            </a:pPr>
            <a:r>
              <a:rPr lang="zh-CN" altLang="en-US"/>
              <a:t>第四级</a:t>
            </a:r>
            <a:endParaRPr lang="zh-CN" altLang="en-US"/>
          </a:p>
          <a:p>
            <a:pPr lvl="4" eaLnBrk="0" hangingPunct="0">
              <a:spcBef>
                <a:spcPct val="30000"/>
              </a:spcBef>
            </a:pPr>
            <a:r>
              <a:rPr lang="zh-CN" altLang="en-US"/>
              <a:t>第五级</a:t>
            </a:r>
            <a:endParaRPr lang="zh-CN" altLang="en-US"/>
          </a:p>
        </p:txBody>
      </p:sp>
      <p:sp>
        <p:nvSpPr>
          <p:cNvPr id="2054" name="页脚占位符 5"/>
          <p:cNvSpPr>
            <a:spLocks noGrp="1" noChangeArrowheads="1"/>
          </p:cNvSpPr>
          <p:nvPr>
            <p:ph type="ftr" sz="quarter" idx="29"/>
          </p:nvPr>
        </p:nvSpPr>
        <p:spPr bwMode="auto">
          <a:xfrm>
            <a:off x="0" y="8685213"/>
            <a:ext cx="2970213"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defRPr sz="1200" b="1" i="1"/>
            </a:lvl1pPr>
          </a:lstStyle>
          <a:p>
            <a:endParaRPr lang="zh-CN" altLang="en-US"/>
          </a:p>
        </p:txBody>
      </p:sp>
      <p:sp>
        <p:nvSpPr>
          <p:cNvPr id="2055" name="灯片编号占位符 6"/>
          <p:cNvSpPr>
            <a:spLocks noGrp="1" noChangeArrowheads="1"/>
          </p:cNvSpPr>
          <p:nvPr>
            <p:ph type="sldNum" sz="quarter" idx="39"/>
          </p:nvPr>
        </p:nvSpPr>
        <p:spPr bwMode="auto">
          <a:xfrm>
            <a:off x="3883025" y="8685213"/>
            <a:ext cx="2973388"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lgn="r">
              <a:defRPr sz="1200">
                <a:latin typeface="Calibri" panose="020F0502020204030204" pitchFamily="34" charset="0"/>
                <a:sym typeface="Calibri" panose="020F0502020204030204" pitchFamily="34" charset="0"/>
              </a:defRPr>
            </a:lvl1pPr>
          </a:lstStyle>
          <a:p>
            <a:fld id="{5E312D00-2BE1-4475-B454-A9B2F0265DB8}"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0" rtl="0" eaLnBrk="0" fontAlgn="base" latinLnBrk="1" hangingPunct="0">
      <a:spcBef>
        <a:spcPct val="0"/>
      </a:spcBef>
      <a:spcAft>
        <a:spcPct val="0"/>
      </a:spcAft>
      <a:defRPr sz="1200" kern="1200">
        <a:solidFill>
          <a:schemeClr val="bg1"/>
        </a:solidFill>
        <a:latin typeface="Arial" panose="02080604020202020204" pitchFamily="34" charset="0"/>
        <a:ea typeface="+mn-ea"/>
        <a:cs typeface="+mn-cs"/>
      </a:defRPr>
    </a:lvl1pPr>
    <a:lvl2pPr algn="l" defTabSz="0" rtl="0" eaLnBrk="0" fontAlgn="base" latinLnBrk="1" hangingPunct="0">
      <a:spcBef>
        <a:spcPct val="0"/>
      </a:spcBef>
      <a:spcAft>
        <a:spcPct val="0"/>
      </a:spcAft>
      <a:defRPr sz="1200" kern="1200">
        <a:solidFill>
          <a:schemeClr val="bg1"/>
        </a:solidFill>
        <a:latin typeface="Arial" panose="02080604020202020204" pitchFamily="34" charset="0"/>
        <a:ea typeface="+mn-ea"/>
        <a:cs typeface="+mn-cs"/>
      </a:defRPr>
    </a:lvl2pPr>
    <a:lvl3pPr algn="l" defTabSz="0" rtl="0" eaLnBrk="0" fontAlgn="base" latinLnBrk="1" hangingPunct="0">
      <a:spcBef>
        <a:spcPct val="0"/>
      </a:spcBef>
      <a:spcAft>
        <a:spcPct val="0"/>
      </a:spcAft>
      <a:defRPr sz="1200" kern="1200">
        <a:solidFill>
          <a:schemeClr val="bg1"/>
        </a:solidFill>
        <a:latin typeface="Arial" panose="02080604020202020204" pitchFamily="34" charset="0"/>
        <a:ea typeface="+mn-ea"/>
        <a:cs typeface="+mn-cs"/>
      </a:defRPr>
    </a:lvl3pPr>
    <a:lvl4pPr algn="l" defTabSz="0" rtl="0" eaLnBrk="0" fontAlgn="base" latinLnBrk="1" hangingPunct="0">
      <a:spcBef>
        <a:spcPct val="0"/>
      </a:spcBef>
      <a:spcAft>
        <a:spcPct val="0"/>
      </a:spcAft>
      <a:defRPr sz="1200" kern="1200">
        <a:solidFill>
          <a:schemeClr val="bg1"/>
        </a:solidFill>
        <a:latin typeface="Arial" panose="02080604020202020204" pitchFamily="34" charset="0"/>
        <a:ea typeface="+mn-ea"/>
        <a:cs typeface="+mn-cs"/>
      </a:defRPr>
    </a:lvl4pPr>
    <a:lvl5pPr algn="l" defTabSz="0" rtl="0" eaLnBrk="0" fontAlgn="base" latinLnBrk="1" hangingPunct="0">
      <a:spcBef>
        <a:spcPct val="0"/>
      </a:spcBef>
      <a:spcAft>
        <a:spcPct val="0"/>
      </a:spcAft>
      <a:defRPr sz="1200" kern="1200">
        <a:solidFill>
          <a:schemeClr val="bg1"/>
        </a:solidFill>
        <a:latin typeface="Arial" panose="0208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灯片编号占位符 3"/>
          <p:cNvSpPr>
            <a:spLocks noGrp="1"/>
          </p:cNvSpPr>
          <p:nvPr>
            <p:ph type="sldNum" sz="quarter" idx="10"/>
          </p:nvPr>
        </p:nvSpPr>
        <p:spPr/>
        <p:txBody>
          <a:bodyPr/>
          <a:lstStyle>
            <a:lvl1pPr>
              <a:defRPr/>
            </a:lvl1pPr>
          </a:lstStyle>
          <a:p>
            <a:fld id="{DECFA314-FFB6-460B-8F7D-63ABDA22D68D}" type="slidenum">
              <a:rPr lang="zh-CN" altLang="en-US"/>
            </a:fld>
            <a:endParaRPr lang="zh-CN" alt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F8D81DA8-C579-43F0-BC86-7892482BFE40}" type="slidenum">
              <a:rPr lang="zh-CN" altLang="en-US"/>
            </a:fld>
            <a:endParaRPr lang="zh-CN" alt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5F2790B0-388C-4AB0-A97C-19A722A7F175}" type="slidenum">
              <a:rPr lang="zh-CN" altLang="en-US"/>
            </a:fld>
            <a:endParaRPr lang="zh-CN" alt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0">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过渡页">
    <p:bg>
      <p:bgPr>
        <a:blipFill rotWithShape="0">
          <a:blip r:embed="rId2"/>
          <a:stretch>
            <a:fillRect/>
          </a:stretch>
        </a:blipFill>
        <a:effectLst/>
      </p:bgPr>
    </p:bg>
    <p:spTree>
      <p:nvGrpSpPr>
        <p:cNvPr id="1" name=""/>
        <p:cNvGrpSpPr/>
        <p:nvPr/>
      </p:nvGrpSpPr>
      <p:grpSpPr>
        <a:xfrm>
          <a:off x="0" y="0"/>
          <a:ext cx="0" cy="0"/>
          <a:chOff x="0" y="0"/>
          <a:chExt cx="0" cy="0"/>
        </a:xfrm>
      </p:grpSpPr>
      <p:cxnSp>
        <p:nvCxnSpPr>
          <p:cNvPr id="3" name="直接连接符 2"/>
          <p:cNvCxnSpPr/>
          <p:nvPr/>
        </p:nvCxnSpPr>
        <p:spPr>
          <a:xfrm flipH="1">
            <a:off x="1430338" y="6480175"/>
            <a:ext cx="10620375" cy="0"/>
          </a:xfrm>
          <a:prstGeom prst="line">
            <a:avLst/>
          </a:prstGeom>
          <a:ln w="158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H="1">
            <a:off x="141288" y="6480175"/>
            <a:ext cx="792163" cy="0"/>
          </a:xfrm>
          <a:prstGeom prst="line">
            <a:avLst/>
          </a:prstGeom>
          <a:ln w="15875">
            <a:solidFill>
              <a:srgbClr val="28A9D6"/>
            </a:solidFill>
          </a:ln>
        </p:spPr>
        <p:style>
          <a:lnRef idx="1">
            <a:schemeClr val="accent1"/>
          </a:lnRef>
          <a:fillRef idx="0">
            <a:schemeClr val="accent1"/>
          </a:fillRef>
          <a:effectRef idx="0">
            <a:schemeClr val="accent1"/>
          </a:effectRef>
          <a:fontRef idx="minor">
            <a:schemeClr val="tx1"/>
          </a:fontRef>
        </p:style>
      </p:cxnSp>
      <p:grpSp>
        <p:nvGrpSpPr>
          <p:cNvPr id="2052" name="组合 6"/>
          <p:cNvGrpSpPr/>
          <p:nvPr userDrawn="1"/>
        </p:nvGrpSpPr>
        <p:grpSpPr>
          <a:xfrm flipH="1">
            <a:off x="976313" y="6269038"/>
            <a:ext cx="412750" cy="422275"/>
            <a:chOff x="7019085" y="157473"/>
            <a:chExt cx="3868830" cy="3952255"/>
          </a:xfrm>
        </p:grpSpPr>
        <p:sp>
          <p:nvSpPr>
            <p:cNvPr id="6" name="椭圆 5"/>
            <p:cNvSpPr/>
            <p:nvPr/>
          </p:nvSpPr>
          <p:spPr>
            <a:xfrm>
              <a:off x="8641022" y="157473"/>
              <a:ext cx="624965" cy="624040"/>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 name="椭圆 6"/>
            <p:cNvSpPr/>
            <p:nvPr/>
          </p:nvSpPr>
          <p:spPr>
            <a:xfrm rot="1542857">
              <a:off x="9370143" y="320907"/>
              <a:ext cx="624965" cy="624040"/>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 name="椭圆 7"/>
            <p:cNvSpPr>
              <a:spLocks noChangeArrowheads="1"/>
            </p:cNvSpPr>
            <p:nvPr/>
          </p:nvSpPr>
          <p:spPr bwMode="auto">
            <a:xfrm rot="3085714">
              <a:off x="9936050" y="781052"/>
              <a:ext cx="624040" cy="624965"/>
            </a:xfrm>
            <a:prstGeom prst="ellipse">
              <a:avLst/>
            </a:prstGeom>
            <a:solidFill>
              <a:srgbClr val="28A9D6"/>
            </a:solidFill>
            <a:ln w="25400" algn="ctr">
              <a:noFill/>
              <a:round/>
            </a:ln>
          </p:spPr>
          <p:txBody>
            <a:bodyPr vert="eaVert"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 name="椭圆 8"/>
            <p:cNvSpPr>
              <a:spLocks noChangeArrowheads="1"/>
            </p:cNvSpPr>
            <p:nvPr/>
          </p:nvSpPr>
          <p:spPr bwMode="auto">
            <a:xfrm rot="7714286">
              <a:off x="9936050" y="2861186"/>
              <a:ext cx="624040" cy="624965"/>
            </a:xfrm>
            <a:prstGeom prst="ellipse">
              <a:avLst/>
            </a:prstGeom>
            <a:solidFill>
              <a:srgbClr val="28A9D6"/>
            </a:solidFill>
            <a:ln w="25400" algn="ctr">
              <a:noFill/>
              <a:round/>
            </a:ln>
          </p:spPr>
          <p:txBody>
            <a:bodyPr vert="eaVert"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椭圆 9"/>
            <p:cNvSpPr>
              <a:spLocks noChangeArrowheads="1"/>
            </p:cNvSpPr>
            <p:nvPr/>
          </p:nvSpPr>
          <p:spPr bwMode="auto">
            <a:xfrm rot="4628572">
              <a:off x="10263412" y="1449662"/>
              <a:ext cx="624040" cy="624965"/>
            </a:xfrm>
            <a:prstGeom prst="ellipse">
              <a:avLst/>
            </a:prstGeom>
            <a:solidFill>
              <a:srgbClr val="28A9D6"/>
            </a:solidFill>
            <a:ln w="25400" algn="ctr">
              <a:noFill/>
              <a:round/>
            </a:ln>
          </p:spPr>
          <p:txBody>
            <a:bodyPr vert="eaVert"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65" name="椭圆 10"/>
            <p:cNvSpPr/>
            <p:nvPr/>
          </p:nvSpPr>
          <p:spPr>
            <a:xfrm rot="9257143">
              <a:off x="9370143" y="3322244"/>
              <a:ext cx="624965" cy="624040"/>
            </a:xfrm>
            <a:prstGeom prst="ellipse">
              <a:avLst/>
            </a:prstGeom>
            <a:solidFill>
              <a:srgbClr val="28A9D6"/>
            </a:solidFill>
            <a:ln w="25400">
              <a:noFill/>
            </a:ln>
          </p:spPr>
          <p:txBody>
            <a:bodyPr rot="10800000" anchor="ctr"/>
            <a:p>
              <a:pPr lvl="0" algn="ctr" eaLnBrk="1" hangingPunct="1">
                <a:buNone/>
              </a:pPr>
              <a:endParaRPr lang="zh-CN" altLang="en-US" dirty="0">
                <a:solidFill>
                  <a:srgbClr val="FFFFFF"/>
                </a:solidFill>
                <a:latin typeface="Copperplate Gothic Bold" panose="020E0705020206020404" charset="0"/>
                <a:ea typeface="微软雅黑" panose="020B0503020204020204" pitchFamily="34" charset="-122"/>
              </a:endParaRPr>
            </a:p>
          </p:txBody>
        </p:sp>
        <p:sp>
          <p:nvSpPr>
            <p:cNvPr id="12" name="椭圆 11"/>
            <p:cNvSpPr>
              <a:spLocks noChangeArrowheads="1"/>
            </p:cNvSpPr>
            <p:nvPr/>
          </p:nvSpPr>
          <p:spPr bwMode="auto">
            <a:xfrm rot="6171428">
              <a:off x="10263412" y="2192567"/>
              <a:ext cx="624040" cy="624965"/>
            </a:xfrm>
            <a:prstGeom prst="ellipse">
              <a:avLst/>
            </a:prstGeom>
            <a:solidFill>
              <a:srgbClr val="28A9D6"/>
            </a:solidFill>
            <a:ln w="25400" algn="ctr">
              <a:noFill/>
              <a:round/>
            </a:ln>
          </p:spPr>
          <p:txBody>
            <a:bodyPr vert="eaVert"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67" name="椭圆 12"/>
            <p:cNvSpPr/>
            <p:nvPr/>
          </p:nvSpPr>
          <p:spPr>
            <a:xfrm rot="10800000">
              <a:off x="8641022" y="3485688"/>
              <a:ext cx="624965" cy="624040"/>
            </a:xfrm>
            <a:prstGeom prst="ellipse">
              <a:avLst/>
            </a:prstGeom>
            <a:solidFill>
              <a:srgbClr val="28A9D6"/>
            </a:solidFill>
            <a:ln w="25400">
              <a:noFill/>
            </a:ln>
          </p:spPr>
          <p:txBody>
            <a:bodyPr rot="10800000" anchor="ctr"/>
            <a:p>
              <a:pPr lvl="0" algn="ctr" eaLnBrk="1" hangingPunct="1">
                <a:buNone/>
              </a:pPr>
              <a:endParaRPr lang="zh-CN" altLang="en-US" dirty="0">
                <a:solidFill>
                  <a:srgbClr val="FFFFFF"/>
                </a:solidFill>
                <a:latin typeface="Copperplate Gothic Bold" panose="020E0705020206020404" charset="0"/>
                <a:ea typeface="微软雅黑" panose="020B0503020204020204" pitchFamily="34" charset="-122"/>
              </a:endParaRPr>
            </a:p>
          </p:txBody>
        </p:sp>
        <p:sp>
          <p:nvSpPr>
            <p:cNvPr id="2068" name="椭圆 13"/>
            <p:cNvSpPr/>
            <p:nvPr/>
          </p:nvSpPr>
          <p:spPr>
            <a:xfrm rot="-9257143">
              <a:off x="7911892" y="3322244"/>
              <a:ext cx="624965" cy="624040"/>
            </a:xfrm>
            <a:prstGeom prst="ellipse">
              <a:avLst/>
            </a:prstGeom>
            <a:solidFill>
              <a:srgbClr val="28A9D6"/>
            </a:solidFill>
            <a:ln w="25400">
              <a:noFill/>
            </a:ln>
          </p:spPr>
          <p:txBody>
            <a:bodyPr rot="10800000" anchor="ctr"/>
            <a:p>
              <a:pPr lvl="0" algn="ctr" eaLnBrk="1" hangingPunct="1">
                <a:buNone/>
              </a:pPr>
              <a:endParaRPr lang="zh-CN" altLang="en-US" dirty="0">
                <a:solidFill>
                  <a:srgbClr val="FFFFFF"/>
                </a:solidFill>
                <a:latin typeface="Copperplate Gothic Bold" panose="020E0705020206020404" charset="0"/>
                <a:ea typeface="微软雅黑" panose="020B0503020204020204" pitchFamily="34" charset="-122"/>
              </a:endParaRPr>
            </a:p>
          </p:txBody>
        </p:sp>
        <p:sp>
          <p:nvSpPr>
            <p:cNvPr id="2069" name="椭圆 14"/>
            <p:cNvSpPr/>
            <p:nvPr/>
          </p:nvSpPr>
          <p:spPr>
            <a:xfrm rot="-7714286">
              <a:off x="7346909" y="2861185"/>
              <a:ext cx="624040" cy="624965"/>
            </a:xfrm>
            <a:prstGeom prst="ellipse">
              <a:avLst/>
            </a:prstGeom>
            <a:solidFill>
              <a:srgbClr val="28A9D6"/>
            </a:solidFill>
            <a:ln w="25400">
              <a:noFill/>
            </a:ln>
          </p:spPr>
          <p:txBody>
            <a:bodyPr rot="10800000" vert="eaVert" anchor="ctr"/>
            <a:p>
              <a:pPr lvl="0" algn="ctr" eaLnBrk="1" hangingPunct="1">
                <a:buNone/>
              </a:pPr>
              <a:endParaRPr lang="zh-CN" altLang="en-US" dirty="0">
                <a:solidFill>
                  <a:srgbClr val="FFFFFF"/>
                </a:solidFill>
                <a:latin typeface="Copperplate Gothic Bold" panose="020E0705020206020404" charset="0"/>
                <a:ea typeface="微软雅黑" panose="020B0503020204020204" pitchFamily="34" charset="-122"/>
              </a:endParaRPr>
            </a:p>
          </p:txBody>
        </p:sp>
        <p:sp>
          <p:nvSpPr>
            <p:cNvPr id="16" name="椭圆 15"/>
            <p:cNvSpPr/>
            <p:nvPr/>
          </p:nvSpPr>
          <p:spPr>
            <a:xfrm rot="20057142">
              <a:off x="7911892" y="320907"/>
              <a:ext cx="624965" cy="624040"/>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71" name="椭圆 16"/>
            <p:cNvSpPr/>
            <p:nvPr/>
          </p:nvSpPr>
          <p:spPr>
            <a:xfrm rot="-6171429">
              <a:off x="7019546" y="2192566"/>
              <a:ext cx="624040" cy="624965"/>
            </a:xfrm>
            <a:prstGeom prst="ellipse">
              <a:avLst/>
            </a:prstGeom>
            <a:solidFill>
              <a:srgbClr val="28A9D6"/>
            </a:solidFill>
            <a:ln w="25400">
              <a:noFill/>
            </a:ln>
          </p:spPr>
          <p:txBody>
            <a:bodyPr rot="10800000" vert="eaVert" anchor="ctr"/>
            <a:p>
              <a:pPr lvl="0" algn="ctr" eaLnBrk="1" hangingPunct="1">
                <a:buNone/>
              </a:pPr>
              <a:endParaRPr lang="zh-CN" altLang="en-US" dirty="0">
                <a:solidFill>
                  <a:srgbClr val="FFFFFF"/>
                </a:solidFill>
                <a:latin typeface="Copperplate Gothic Bold" panose="020E0705020206020404" charset="0"/>
                <a:ea typeface="微软雅黑" panose="020B0503020204020204" pitchFamily="34" charset="-122"/>
              </a:endParaRPr>
            </a:p>
          </p:txBody>
        </p:sp>
        <p:sp>
          <p:nvSpPr>
            <p:cNvPr id="2072" name="椭圆 17"/>
            <p:cNvSpPr/>
            <p:nvPr/>
          </p:nvSpPr>
          <p:spPr>
            <a:xfrm rot="-4628571">
              <a:off x="7019546" y="1449661"/>
              <a:ext cx="624040" cy="624965"/>
            </a:xfrm>
            <a:prstGeom prst="ellipse">
              <a:avLst/>
            </a:prstGeom>
            <a:solidFill>
              <a:srgbClr val="28A9D6"/>
            </a:solidFill>
            <a:ln w="25400">
              <a:noFill/>
            </a:ln>
          </p:spPr>
          <p:txBody>
            <a:bodyPr rot="10800000" vert="eaVert" anchor="ctr"/>
            <a:p>
              <a:pPr lvl="0" algn="ctr" eaLnBrk="1" hangingPunct="1">
                <a:buNone/>
              </a:pPr>
              <a:endParaRPr lang="zh-CN" altLang="en-US" dirty="0">
                <a:solidFill>
                  <a:srgbClr val="FFFFFF"/>
                </a:solidFill>
                <a:latin typeface="Copperplate Gothic Bold" panose="020E0705020206020404" charset="0"/>
                <a:ea typeface="微软雅黑" panose="020B0503020204020204" pitchFamily="34" charset="-122"/>
              </a:endParaRPr>
            </a:p>
          </p:txBody>
        </p:sp>
        <p:sp>
          <p:nvSpPr>
            <p:cNvPr id="2073" name="椭圆 18"/>
            <p:cNvSpPr/>
            <p:nvPr/>
          </p:nvSpPr>
          <p:spPr>
            <a:xfrm rot="-3085714">
              <a:off x="7346909" y="781051"/>
              <a:ext cx="624040" cy="624965"/>
            </a:xfrm>
            <a:prstGeom prst="ellipse">
              <a:avLst/>
            </a:prstGeom>
            <a:solidFill>
              <a:srgbClr val="28A9D6"/>
            </a:solidFill>
            <a:ln w="25400">
              <a:noFill/>
            </a:ln>
          </p:spPr>
          <p:txBody>
            <a:bodyPr rot="10800000" vert="eaVert" anchor="ctr"/>
            <a:p>
              <a:pPr lvl="0" algn="ctr" eaLnBrk="1" hangingPunct="1">
                <a:buNone/>
              </a:pPr>
              <a:endParaRPr lang="zh-CN" altLang="en-US" dirty="0">
                <a:solidFill>
                  <a:srgbClr val="FFFFFF"/>
                </a:solidFill>
                <a:latin typeface="Copperplate Gothic Bold" panose="020E0705020206020404" charset="0"/>
                <a:ea typeface="微软雅黑" panose="020B0503020204020204" pitchFamily="34" charset="-122"/>
              </a:endParaRPr>
            </a:p>
          </p:txBody>
        </p:sp>
      </p:grpSp>
      <p:sp>
        <p:nvSpPr>
          <p:cNvPr id="20" name="Freeform 5"/>
          <p:cNvSpPr>
            <a:spLocks noEditPoints="1"/>
          </p:cNvSpPr>
          <p:nvPr/>
        </p:nvSpPr>
        <p:spPr bwMode="auto">
          <a:xfrm>
            <a:off x="7458155" y="5658694"/>
            <a:ext cx="4253066" cy="821142"/>
          </a:xfrm>
          <a:custGeom>
            <a:avLst/>
            <a:gdLst>
              <a:gd name="T0" fmla="*/ 7933 w 8000"/>
              <a:gd name="T1" fmla="*/ 1418 h 1542"/>
              <a:gd name="T2" fmla="*/ 7832 w 8000"/>
              <a:gd name="T3" fmla="*/ 1315 h 1542"/>
              <a:gd name="T4" fmla="*/ 7738 w 8000"/>
              <a:gd name="T5" fmla="*/ 1352 h 1542"/>
              <a:gd name="T6" fmla="*/ 7673 w 8000"/>
              <a:gd name="T7" fmla="*/ 1336 h 1542"/>
              <a:gd name="T8" fmla="*/ 7538 w 8000"/>
              <a:gd name="T9" fmla="*/ 1313 h 1542"/>
              <a:gd name="T10" fmla="*/ 7430 w 8000"/>
              <a:gd name="T11" fmla="*/ 1287 h 1542"/>
              <a:gd name="T12" fmla="*/ 7292 w 8000"/>
              <a:gd name="T13" fmla="*/ 1358 h 1542"/>
              <a:gd name="T14" fmla="*/ 7170 w 8000"/>
              <a:gd name="T15" fmla="*/ 1352 h 1542"/>
              <a:gd name="T16" fmla="*/ 6993 w 8000"/>
              <a:gd name="T17" fmla="*/ 1400 h 1542"/>
              <a:gd name="T18" fmla="*/ 6886 w 8000"/>
              <a:gd name="T19" fmla="*/ 1357 h 1542"/>
              <a:gd name="T20" fmla="*/ 6766 w 8000"/>
              <a:gd name="T21" fmla="*/ 1380 h 1542"/>
              <a:gd name="T22" fmla="*/ 6640 w 8000"/>
              <a:gd name="T23" fmla="*/ 1194 h 1542"/>
              <a:gd name="T24" fmla="*/ 6505 w 8000"/>
              <a:gd name="T25" fmla="*/ 1157 h 1542"/>
              <a:gd name="T26" fmla="*/ 6381 w 8000"/>
              <a:gd name="T27" fmla="*/ 1311 h 1542"/>
              <a:gd name="T28" fmla="*/ 6242 w 8000"/>
              <a:gd name="T29" fmla="*/ 1181 h 1542"/>
              <a:gd name="T30" fmla="*/ 5688 w 8000"/>
              <a:gd name="T31" fmla="*/ 818 h 1542"/>
              <a:gd name="T32" fmla="*/ 5396 w 8000"/>
              <a:gd name="T33" fmla="*/ 674 h 1542"/>
              <a:gd name="T34" fmla="*/ 5346 w 8000"/>
              <a:gd name="T35" fmla="*/ 615 h 1542"/>
              <a:gd name="T36" fmla="*/ 5292 w 8000"/>
              <a:gd name="T37" fmla="*/ 1274 h 1542"/>
              <a:gd name="T38" fmla="*/ 5007 w 8000"/>
              <a:gd name="T39" fmla="*/ 1089 h 1542"/>
              <a:gd name="T40" fmla="*/ 4819 w 8000"/>
              <a:gd name="T41" fmla="*/ 685 h 1542"/>
              <a:gd name="T42" fmla="*/ 4540 w 8000"/>
              <a:gd name="T43" fmla="*/ 1250 h 1542"/>
              <a:gd name="T44" fmla="*/ 4474 w 8000"/>
              <a:gd name="T45" fmla="*/ 1255 h 1542"/>
              <a:gd name="T46" fmla="*/ 4398 w 8000"/>
              <a:gd name="T47" fmla="*/ 1265 h 1542"/>
              <a:gd name="T48" fmla="*/ 4286 w 8000"/>
              <a:gd name="T49" fmla="*/ 1131 h 1542"/>
              <a:gd name="T50" fmla="*/ 4046 w 8000"/>
              <a:gd name="T51" fmla="*/ 1117 h 1542"/>
              <a:gd name="T52" fmla="*/ 3923 w 8000"/>
              <a:gd name="T53" fmla="*/ 975 h 1542"/>
              <a:gd name="T54" fmla="*/ 3742 w 8000"/>
              <a:gd name="T55" fmla="*/ 1095 h 1542"/>
              <a:gd name="T56" fmla="*/ 3585 w 8000"/>
              <a:gd name="T57" fmla="*/ 1415 h 1542"/>
              <a:gd name="T58" fmla="*/ 3463 w 8000"/>
              <a:gd name="T59" fmla="*/ 1255 h 1542"/>
              <a:gd name="T60" fmla="*/ 3390 w 8000"/>
              <a:gd name="T61" fmla="*/ 372 h 1542"/>
              <a:gd name="T62" fmla="*/ 3367 w 8000"/>
              <a:gd name="T63" fmla="*/ 187 h 1542"/>
              <a:gd name="T64" fmla="*/ 3329 w 8000"/>
              <a:gd name="T65" fmla="*/ 695 h 1542"/>
              <a:gd name="T66" fmla="*/ 2997 w 8000"/>
              <a:gd name="T67" fmla="*/ 1479 h 1542"/>
              <a:gd name="T68" fmla="*/ 2797 w 8000"/>
              <a:gd name="T69" fmla="*/ 1119 h 1542"/>
              <a:gd name="T70" fmla="*/ 2628 w 8000"/>
              <a:gd name="T71" fmla="*/ 1372 h 1542"/>
              <a:gd name="T72" fmla="*/ 2470 w 8000"/>
              <a:gd name="T73" fmla="*/ 1378 h 1542"/>
              <a:gd name="T74" fmla="*/ 2310 w 8000"/>
              <a:gd name="T75" fmla="*/ 1440 h 1542"/>
              <a:gd name="T76" fmla="*/ 2152 w 8000"/>
              <a:gd name="T77" fmla="*/ 1391 h 1542"/>
              <a:gd name="T78" fmla="*/ 2055 w 8000"/>
              <a:gd name="T79" fmla="*/ 1463 h 1542"/>
              <a:gd name="T80" fmla="*/ 1975 w 8000"/>
              <a:gd name="T81" fmla="*/ 1479 h 1542"/>
              <a:gd name="T82" fmla="*/ 1805 w 8000"/>
              <a:gd name="T83" fmla="*/ 1456 h 1542"/>
              <a:gd name="T84" fmla="*/ 1673 w 8000"/>
              <a:gd name="T85" fmla="*/ 1469 h 1542"/>
              <a:gd name="T86" fmla="*/ 1531 w 8000"/>
              <a:gd name="T87" fmla="*/ 1408 h 1542"/>
              <a:gd name="T88" fmla="*/ 1443 w 8000"/>
              <a:gd name="T89" fmla="*/ 1265 h 1542"/>
              <a:gd name="T90" fmla="*/ 1253 w 8000"/>
              <a:gd name="T91" fmla="*/ 1421 h 1542"/>
              <a:gd name="T92" fmla="*/ 1155 w 8000"/>
              <a:gd name="T93" fmla="*/ 1401 h 1542"/>
              <a:gd name="T94" fmla="*/ 1051 w 8000"/>
              <a:gd name="T95" fmla="*/ 1389 h 1542"/>
              <a:gd name="T96" fmla="*/ 969 w 8000"/>
              <a:gd name="T97" fmla="*/ 1224 h 1542"/>
              <a:gd name="T98" fmla="*/ 843 w 8000"/>
              <a:gd name="T99" fmla="*/ 1375 h 1542"/>
              <a:gd name="T100" fmla="*/ 664 w 8000"/>
              <a:gd name="T101" fmla="*/ 1427 h 1542"/>
              <a:gd name="T102" fmla="*/ 515 w 8000"/>
              <a:gd name="T103" fmla="*/ 1241 h 1542"/>
              <a:gd name="T104" fmla="*/ 320 w 8000"/>
              <a:gd name="T105" fmla="*/ 1245 h 1542"/>
              <a:gd name="T106" fmla="*/ 218 w 8000"/>
              <a:gd name="T107" fmla="*/ 1342 h 1542"/>
              <a:gd name="T108" fmla="*/ 56 w 8000"/>
              <a:gd name="T109" fmla="*/ 1357 h 1542"/>
              <a:gd name="T110" fmla="*/ 3369 w 8000"/>
              <a:gd name="T111" fmla="*/ 1408 h 1542"/>
              <a:gd name="T112" fmla="*/ 3356 w 8000"/>
              <a:gd name="T113" fmla="*/ 1141 h 1542"/>
              <a:gd name="T114" fmla="*/ 3356 w 8000"/>
              <a:gd name="T115" fmla="*/ 872 h 1542"/>
              <a:gd name="T116" fmla="*/ 3356 w 8000"/>
              <a:gd name="T117" fmla="*/ 756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000" h="1542">
                <a:moveTo>
                  <a:pt x="7978" y="1472"/>
                </a:moveTo>
                <a:cubicBezTo>
                  <a:pt x="7978" y="1462"/>
                  <a:pt x="7978" y="1462"/>
                  <a:pt x="7978" y="1462"/>
                </a:cubicBezTo>
                <a:cubicBezTo>
                  <a:pt x="7966" y="1462"/>
                  <a:pt x="7966" y="1462"/>
                  <a:pt x="7966" y="1462"/>
                </a:cubicBezTo>
                <a:cubicBezTo>
                  <a:pt x="7966" y="1436"/>
                  <a:pt x="7966" y="1436"/>
                  <a:pt x="7966" y="1436"/>
                </a:cubicBezTo>
                <a:cubicBezTo>
                  <a:pt x="7955" y="1436"/>
                  <a:pt x="7955" y="1436"/>
                  <a:pt x="7955" y="1436"/>
                </a:cubicBezTo>
                <a:cubicBezTo>
                  <a:pt x="7955" y="1420"/>
                  <a:pt x="7955" y="1420"/>
                  <a:pt x="7955" y="1420"/>
                </a:cubicBezTo>
                <a:cubicBezTo>
                  <a:pt x="7941" y="1420"/>
                  <a:pt x="7941" y="1420"/>
                  <a:pt x="7941" y="1420"/>
                </a:cubicBezTo>
                <a:cubicBezTo>
                  <a:pt x="7941" y="1428"/>
                  <a:pt x="7941" y="1428"/>
                  <a:pt x="7941" y="1428"/>
                </a:cubicBezTo>
                <a:cubicBezTo>
                  <a:pt x="7933" y="1428"/>
                  <a:pt x="7933" y="1428"/>
                  <a:pt x="7933" y="1428"/>
                </a:cubicBezTo>
                <a:cubicBezTo>
                  <a:pt x="7933" y="1418"/>
                  <a:pt x="7933" y="1418"/>
                  <a:pt x="7933" y="1418"/>
                </a:cubicBezTo>
                <a:cubicBezTo>
                  <a:pt x="7916" y="1418"/>
                  <a:pt x="7916" y="1418"/>
                  <a:pt x="7916" y="1418"/>
                </a:cubicBezTo>
                <a:cubicBezTo>
                  <a:pt x="7916" y="1433"/>
                  <a:pt x="7916" y="1433"/>
                  <a:pt x="7916" y="1433"/>
                </a:cubicBezTo>
                <a:cubicBezTo>
                  <a:pt x="7895" y="1433"/>
                  <a:pt x="7895" y="1433"/>
                  <a:pt x="7895" y="1433"/>
                </a:cubicBezTo>
                <a:cubicBezTo>
                  <a:pt x="7895" y="1335"/>
                  <a:pt x="7895" y="1335"/>
                  <a:pt x="7895" y="1335"/>
                </a:cubicBezTo>
                <a:cubicBezTo>
                  <a:pt x="7879" y="1335"/>
                  <a:pt x="7879" y="1335"/>
                  <a:pt x="7879" y="1335"/>
                </a:cubicBezTo>
                <a:cubicBezTo>
                  <a:pt x="7855" y="1316"/>
                  <a:pt x="7855" y="1316"/>
                  <a:pt x="7855" y="1316"/>
                </a:cubicBezTo>
                <a:cubicBezTo>
                  <a:pt x="7855" y="1300"/>
                  <a:pt x="7855" y="1300"/>
                  <a:pt x="7855" y="1300"/>
                </a:cubicBezTo>
                <a:cubicBezTo>
                  <a:pt x="7843" y="1300"/>
                  <a:pt x="7843" y="1300"/>
                  <a:pt x="7843" y="1300"/>
                </a:cubicBezTo>
                <a:cubicBezTo>
                  <a:pt x="7843" y="1315"/>
                  <a:pt x="7843" y="1315"/>
                  <a:pt x="7843" y="1315"/>
                </a:cubicBezTo>
                <a:cubicBezTo>
                  <a:pt x="7832" y="1315"/>
                  <a:pt x="7832" y="1315"/>
                  <a:pt x="7832" y="1315"/>
                </a:cubicBezTo>
                <a:cubicBezTo>
                  <a:pt x="7832" y="1300"/>
                  <a:pt x="7832" y="1300"/>
                  <a:pt x="7832" y="1300"/>
                </a:cubicBezTo>
                <a:cubicBezTo>
                  <a:pt x="7821" y="1300"/>
                  <a:pt x="7821" y="1300"/>
                  <a:pt x="7821" y="1300"/>
                </a:cubicBezTo>
                <a:cubicBezTo>
                  <a:pt x="7821" y="1315"/>
                  <a:pt x="7821" y="1315"/>
                  <a:pt x="7821" y="1315"/>
                </a:cubicBezTo>
                <a:cubicBezTo>
                  <a:pt x="7806" y="1335"/>
                  <a:pt x="7806" y="1335"/>
                  <a:pt x="7806" y="1335"/>
                </a:cubicBezTo>
                <a:cubicBezTo>
                  <a:pt x="7789" y="1335"/>
                  <a:pt x="7789" y="1335"/>
                  <a:pt x="7789" y="1335"/>
                </a:cubicBezTo>
                <a:cubicBezTo>
                  <a:pt x="7789" y="1436"/>
                  <a:pt x="7789" y="1436"/>
                  <a:pt x="7789" y="1436"/>
                </a:cubicBezTo>
                <a:cubicBezTo>
                  <a:pt x="7749" y="1436"/>
                  <a:pt x="7749" y="1436"/>
                  <a:pt x="7749" y="1436"/>
                </a:cubicBezTo>
                <a:cubicBezTo>
                  <a:pt x="7749" y="1345"/>
                  <a:pt x="7749" y="1345"/>
                  <a:pt x="7749" y="1345"/>
                </a:cubicBezTo>
                <a:cubicBezTo>
                  <a:pt x="7738" y="1345"/>
                  <a:pt x="7738" y="1345"/>
                  <a:pt x="7738" y="1345"/>
                </a:cubicBezTo>
                <a:cubicBezTo>
                  <a:pt x="7738" y="1352"/>
                  <a:pt x="7738" y="1352"/>
                  <a:pt x="7738" y="1352"/>
                </a:cubicBezTo>
                <a:cubicBezTo>
                  <a:pt x="7724" y="1352"/>
                  <a:pt x="7724" y="1352"/>
                  <a:pt x="7724" y="1352"/>
                </a:cubicBezTo>
                <a:cubicBezTo>
                  <a:pt x="7724" y="1337"/>
                  <a:pt x="7724" y="1337"/>
                  <a:pt x="7724" y="1337"/>
                </a:cubicBezTo>
                <a:cubicBezTo>
                  <a:pt x="7713" y="1337"/>
                  <a:pt x="7713" y="1337"/>
                  <a:pt x="7713" y="1337"/>
                </a:cubicBezTo>
                <a:cubicBezTo>
                  <a:pt x="7713" y="1321"/>
                  <a:pt x="7713" y="1321"/>
                  <a:pt x="7713" y="1321"/>
                </a:cubicBezTo>
                <a:cubicBezTo>
                  <a:pt x="7697" y="1321"/>
                  <a:pt x="7697" y="1321"/>
                  <a:pt x="7697" y="1321"/>
                </a:cubicBezTo>
                <a:cubicBezTo>
                  <a:pt x="7697" y="1336"/>
                  <a:pt x="7697" y="1336"/>
                  <a:pt x="7697" y="1336"/>
                </a:cubicBezTo>
                <a:cubicBezTo>
                  <a:pt x="7687" y="1336"/>
                  <a:pt x="7687" y="1336"/>
                  <a:pt x="7687" y="1336"/>
                </a:cubicBezTo>
                <a:cubicBezTo>
                  <a:pt x="7687" y="1324"/>
                  <a:pt x="7687" y="1324"/>
                  <a:pt x="7687" y="1324"/>
                </a:cubicBezTo>
                <a:cubicBezTo>
                  <a:pt x="7673" y="1324"/>
                  <a:pt x="7673" y="1324"/>
                  <a:pt x="7673" y="1324"/>
                </a:cubicBezTo>
                <a:cubicBezTo>
                  <a:pt x="7673" y="1336"/>
                  <a:pt x="7673" y="1336"/>
                  <a:pt x="7673" y="1336"/>
                </a:cubicBezTo>
                <a:cubicBezTo>
                  <a:pt x="7659" y="1336"/>
                  <a:pt x="7659" y="1336"/>
                  <a:pt x="7659" y="1336"/>
                </a:cubicBezTo>
                <a:cubicBezTo>
                  <a:pt x="7659" y="1326"/>
                  <a:pt x="7659" y="1326"/>
                  <a:pt x="7659" y="1326"/>
                </a:cubicBezTo>
                <a:cubicBezTo>
                  <a:pt x="7645" y="1326"/>
                  <a:pt x="7645" y="1326"/>
                  <a:pt x="7645" y="1326"/>
                </a:cubicBezTo>
                <a:cubicBezTo>
                  <a:pt x="7645" y="1356"/>
                  <a:pt x="7645" y="1356"/>
                  <a:pt x="7645" y="1356"/>
                </a:cubicBezTo>
                <a:cubicBezTo>
                  <a:pt x="7616" y="1356"/>
                  <a:pt x="7616" y="1356"/>
                  <a:pt x="7616" y="1356"/>
                </a:cubicBezTo>
                <a:cubicBezTo>
                  <a:pt x="7616" y="1439"/>
                  <a:pt x="7616" y="1439"/>
                  <a:pt x="7616" y="1439"/>
                </a:cubicBezTo>
                <a:cubicBezTo>
                  <a:pt x="7581" y="1439"/>
                  <a:pt x="7581" y="1439"/>
                  <a:pt x="7581" y="1439"/>
                </a:cubicBezTo>
                <a:cubicBezTo>
                  <a:pt x="7581" y="1337"/>
                  <a:pt x="7581" y="1337"/>
                  <a:pt x="7581" y="1337"/>
                </a:cubicBezTo>
                <a:cubicBezTo>
                  <a:pt x="7557" y="1337"/>
                  <a:pt x="7557" y="1337"/>
                  <a:pt x="7557" y="1337"/>
                </a:cubicBezTo>
                <a:cubicBezTo>
                  <a:pt x="7538" y="1313"/>
                  <a:pt x="7538" y="1313"/>
                  <a:pt x="7538" y="1313"/>
                </a:cubicBezTo>
                <a:cubicBezTo>
                  <a:pt x="7497" y="1313"/>
                  <a:pt x="7497" y="1313"/>
                  <a:pt x="7497" y="1313"/>
                </a:cubicBezTo>
                <a:cubicBezTo>
                  <a:pt x="7497" y="1416"/>
                  <a:pt x="7497" y="1416"/>
                  <a:pt x="7497" y="1416"/>
                </a:cubicBezTo>
                <a:cubicBezTo>
                  <a:pt x="7483" y="1416"/>
                  <a:pt x="7483" y="1416"/>
                  <a:pt x="7483" y="1416"/>
                </a:cubicBezTo>
                <a:cubicBezTo>
                  <a:pt x="7483" y="1314"/>
                  <a:pt x="7483" y="1314"/>
                  <a:pt x="7483" y="1314"/>
                </a:cubicBezTo>
                <a:cubicBezTo>
                  <a:pt x="7465" y="1285"/>
                  <a:pt x="7465" y="1285"/>
                  <a:pt x="7465" y="1285"/>
                </a:cubicBezTo>
                <a:cubicBezTo>
                  <a:pt x="7452" y="1285"/>
                  <a:pt x="7452" y="1285"/>
                  <a:pt x="7452" y="1285"/>
                </a:cubicBezTo>
                <a:cubicBezTo>
                  <a:pt x="7452" y="1291"/>
                  <a:pt x="7452" y="1291"/>
                  <a:pt x="7452" y="1291"/>
                </a:cubicBezTo>
                <a:cubicBezTo>
                  <a:pt x="7441" y="1291"/>
                  <a:pt x="7441" y="1291"/>
                  <a:pt x="7441" y="1291"/>
                </a:cubicBezTo>
                <a:cubicBezTo>
                  <a:pt x="7441" y="1287"/>
                  <a:pt x="7441" y="1287"/>
                  <a:pt x="7441" y="1287"/>
                </a:cubicBezTo>
                <a:cubicBezTo>
                  <a:pt x="7430" y="1287"/>
                  <a:pt x="7430" y="1287"/>
                  <a:pt x="7430" y="1287"/>
                </a:cubicBezTo>
                <a:cubicBezTo>
                  <a:pt x="7430" y="1301"/>
                  <a:pt x="7430" y="1301"/>
                  <a:pt x="7430" y="1301"/>
                </a:cubicBezTo>
                <a:cubicBezTo>
                  <a:pt x="7383" y="1301"/>
                  <a:pt x="7383" y="1301"/>
                  <a:pt x="7383" y="1301"/>
                </a:cubicBezTo>
                <a:cubicBezTo>
                  <a:pt x="7383" y="1286"/>
                  <a:pt x="7383" y="1286"/>
                  <a:pt x="7383" y="1286"/>
                </a:cubicBezTo>
                <a:cubicBezTo>
                  <a:pt x="7370" y="1261"/>
                  <a:pt x="7370" y="1261"/>
                  <a:pt x="7370" y="1261"/>
                </a:cubicBezTo>
                <a:cubicBezTo>
                  <a:pt x="7326" y="1261"/>
                  <a:pt x="7326" y="1261"/>
                  <a:pt x="7326" y="1261"/>
                </a:cubicBezTo>
                <a:cubicBezTo>
                  <a:pt x="7326" y="1286"/>
                  <a:pt x="7326" y="1286"/>
                  <a:pt x="7326" y="1286"/>
                </a:cubicBezTo>
                <a:cubicBezTo>
                  <a:pt x="7297" y="1286"/>
                  <a:pt x="7297" y="1286"/>
                  <a:pt x="7297" y="1286"/>
                </a:cubicBezTo>
                <a:cubicBezTo>
                  <a:pt x="7297" y="1303"/>
                  <a:pt x="7297" y="1303"/>
                  <a:pt x="7297" y="1303"/>
                </a:cubicBezTo>
                <a:cubicBezTo>
                  <a:pt x="7292" y="1303"/>
                  <a:pt x="7292" y="1303"/>
                  <a:pt x="7292" y="1303"/>
                </a:cubicBezTo>
                <a:cubicBezTo>
                  <a:pt x="7292" y="1358"/>
                  <a:pt x="7292" y="1358"/>
                  <a:pt x="7292" y="1358"/>
                </a:cubicBezTo>
                <a:cubicBezTo>
                  <a:pt x="7281" y="1358"/>
                  <a:pt x="7281" y="1358"/>
                  <a:pt x="7281" y="1358"/>
                </a:cubicBezTo>
                <a:cubicBezTo>
                  <a:pt x="7281" y="1302"/>
                  <a:pt x="7281" y="1302"/>
                  <a:pt x="7281" y="1302"/>
                </a:cubicBezTo>
                <a:cubicBezTo>
                  <a:pt x="7273" y="1302"/>
                  <a:pt x="7273" y="1302"/>
                  <a:pt x="7273" y="1302"/>
                </a:cubicBezTo>
                <a:cubicBezTo>
                  <a:pt x="7273" y="1279"/>
                  <a:pt x="7273" y="1279"/>
                  <a:pt x="7273" y="1279"/>
                </a:cubicBezTo>
                <a:cubicBezTo>
                  <a:pt x="7210" y="1279"/>
                  <a:pt x="7210" y="1279"/>
                  <a:pt x="7210" y="1279"/>
                </a:cubicBezTo>
                <a:cubicBezTo>
                  <a:pt x="7210" y="1303"/>
                  <a:pt x="7210" y="1303"/>
                  <a:pt x="7210" y="1303"/>
                </a:cubicBezTo>
                <a:cubicBezTo>
                  <a:pt x="7179" y="1303"/>
                  <a:pt x="7179" y="1303"/>
                  <a:pt x="7179" y="1303"/>
                </a:cubicBezTo>
                <a:cubicBezTo>
                  <a:pt x="7179" y="1323"/>
                  <a:pt x="7179" y="1323"/>
                  <a:pt x="7179" y="1323"/>
                </a:cubicBezTo>
                <a:cubicBezTo>
                  <a:pt x="7170" y="1323"/>
                  <a:pt x="7170" y="1323"/>
                  <a:pt x="7170" y="1323"/>
                </a:cubicBezTo>
                <a:cubicBezTo>
                  <a:pt x="7170" y="1352"/>
                  <a:pt x="7170" y="1352"/>
                  <a:pt x="7170" y="1352"/>
                </a:cubicBezTo>
                <a:cubicBezTo>
                  <a:pt x="7090" y="1352"/>
                  <a:pt x="7090" y="1352"/>
                  <a:pt x="7090" y="1352"/>
                </a:cubicBezTo>
                <a:cubicBezTo>
                  <a:pt x="7090" y="1362"/>
                  <a:pt x="7090" y="1362"/>
                  <a:pt x="7090" y="1362"/>
                </a:cubicBezTo>
                <a:cubicBezTo>
                  <a:pt x="7069" y="1362"/>
                  <a:pt x="7069" y="1362"/>
                  <a:pt x="7069" y="1362"/>
                </a:cubicBezTo>
                <a:cubicBezTo>
                  <a:pt x="7069" y="1308"/>
                  <a:pt x="7069" y="1308"/>
                  <a:pt x="7069" y="1308"/>
                </a:cubicBezTo>
                <a:cubicBezTo>
                  <a:pt x="7036" y="1308"/>
                  <a:pt x="7036" y="1308"/>
                  <a:pt x="7036" y="1308"/>
                </a:cubicBezTo>
                <a:cubicBezTo>
                  <a:pt x="7036" y="1291"/>
                  <a:pt x="7036" y="1291"/>
                  <a:pt x="7036" y="1291"/>
                </a:cubicBezTo>
                <a:cubicBezTo>
                  <a:pt x="7010" y="1291"/>
                  <a:pt x="7010" y="1291"/>
                  <a:pt x="7010" y="1291"/>
                </a:cubicBezTo>
                <a:cubicBezTo>
                  <a:pt x="7010" y="1305"/>
                  <a:pt x="7010" y="1305"/>
                  <a:pt x="7010" y="1305"/>
                </a:cubicBezTo>
                <a:cubicBezTo>
                  <a:pt x="6993" y="1305"/>
                  <a:pt x="6993" y="1305"/>
                  <a:pt x="6993" y="1305"/>
                </a:cubicBezTo>
                <a:cubicBezTo>
                  <a:pt x="6993" y="1400"/>
                  <a:pt x="6993" y="1400"/>
                  <a:pt x="6993" y="1400"/>
                </a:cubicBezTo>
                <a:cubicBezTo>
                  <a:pt x="6972" y="1400"/>
                  <a:pt x="6972" y="1400"/>
                  <a:pt x="6972" y="1400"/>
                </a:cubicBezTo>
                <a:cubicBezTo>
                  <a:pt x="6972" y="1391"/>
                  <a:pt x="6972" y="1391"/>
                  <a:pt x="6972" y="1391"/>
                </a:cubicBezTo>
                <a:cubicBezTo>
                  <a:pt x="6952" y="1391"/>
                  <a:pt x="6952" y="1391"/>
                  <a:pt x="6952" y="1391"/>
                </a:cubicBezTo>
                <a:cubicBezTo>
                  <a:pt x="6952" y="1405"/>
                  <a:pt x="6952" y="1405"/>
                  <a:pt x="6952" y="1405"/>
                </a:cubicBezTo>
                <a:cubicBezTo>
                  <a:pt x="6936" y="1405"/>
                  <a:pt x="6936" y="1405"/>
                  <a:pt x="6936" y="1405"/>
                </a:cubicBezTo>
                <a:cubicBezTo>
                  <a:pt x="6936" y="1375"/>
                  <a:pt x="6936" y="1375"/>
                  <a:pt x="6936" y="1375"/>
                </a:cubicBezTo>
                <a:cubicBezTo>
                  <a:pt x="6922" y="1375"/>
                  <a:pt x="6922" y="1375"/>
                  <a:pt x="6922" y="1375"/>
                </a:cubicBezTo>
                <a:cubicBezTo>
                  <a:pt x="6922" y="1357"/>
                  <a:pt x="6922" y="1357"/>
                  <a:pt x="6922" y="1357"/>
                </a:cubicBezTo>
                <a:cubicBezTo>
                  <a:pt x="6906" y="1357"/>
                  <a:pt x="6906" y="1357"/>
                  <a:pt x="6906" y="1357"/>
                </a:cubicBezTo>
                <a:cubicBezTo>
                  <a:pt x="6886" y="1357"/>
                  <a:pt x="6886" y="1357"/>
                  <a:pt x="6886" y="1357"/>
                </a:cubicBezTo>
                <a:cubicBezTo>
                  <a:pt x="6886" y="1348"/>
                  <a:pt x="6886" y="1348"/>
                  <a:pt x="6886" y="1348"/>
                </a:cubicBezTo>
                <a:cubicBezTo>
                  <a:pt x="6852" y="1348"/>
                  <a:pt x="6852" y="1348"/>
                  <a:pt x="6852" y="1348"/>
                </a:cubicBezTo>
                <a:cubicBezTo>
                  <a:pt x="6852" y="1334"/>
                  <a:pt x="6852" y="1334"/>
                  <a:pt x="6852" y="1334"/>
                </a:cubicBezTo>
                <a:cubicBezTo>
                  <a:pt x="6839" y="1334"/>
                  <a:pt x="6839" y="1334"/>
                  <a:pt x="6839" y="1334"/>
                </a:cubicBezTo>
                <a:cubicBezTo>
                  <a:pt x="6839" y="1344"/>
                  <a:pt x="6839" y="1344"/>
                  <a:pt x="6839" y="1344"/>
                </a:cubicBezTo>
                <a:cubicBezTo>
                  <a:pt x="6786" y="1344"/>
                  <a:pt x="6786" y="1344"/>
                  <a:pt x="6786" y="1344"/>
                </a:cubicBezTo>
                <a:cubicBezTo>
                  <a:pt x="6786" y="1355"/>
                  <a:pt x="6786" y="1355"/>
                  <a:pt x="6786" y="1355"/>
                </a:cubicBezTo>
                <a:cubicBezTo>
                  <a:pt x="6776" y="1355"/>
                  <a:pt x="6776" y="1355"/>
                  <a:pt x="6776" y="1355"/>
                </a:cubicBezTo>
                <a:cubicBezTo>
                  <a:pt x="6776" y="1370"/>
                  <a:pt x="6776" y="1370"/>
                  <a:pt x="6776" y="1370"/>
                </a:cubicBezTo>
                <a:cubicBezTo>
                  <a:pt x="6766" y="1380"/>
                  <a:pt x="6766" y="1380"/>
                  <a:pt x="6766" y="1380"/>
                </a:cubicBezTo>
                <a:cubicBezTo>
                  <a:pt x="6766" y="1411"/>
                  <a:pt x="6766" y="1411"/>
                  <a:pt x="6766" y="1411"/>
                </a:cubicBezTo>
                <a:cubicBezTo>
                  <a:pt x="6755" y="1411"/>
                  <a:pt x="6755" y="1411"/>
                  <a:pt x="6755" y="1411"/>
                </a:cubicBezTo>
                <a:cubicBezTo>
                  <a:pt x="6755" y="1381"/>
                  <a:pt x="6755" y="1381"/>
                  <a:pt x="6755" y="1381"/>
                </a:cubicBezTo>
                <a:cubicBezTo>
                  <a:pt x="6744" y="1367"/>
                  <a:pt x="6744" y="1367"/>
                  <a:pt x="6744" y="1367"/>
                </a:cubicBezTo>
                <a:cubicBezTo>
                  <a:pt x="6744" y="1291"/>
                  <a:pt x="6744" y="1291"/>
                  <a:pt x="6744" y="1291"/>
                </a:cubicBezTo>
                <a:cubicBezTo>
                  <a:pt x="6727" y="1291"/>
                  <a:pt x="6727" y="1291"/>
                  <a:pt x="6727" y="1291"/>
                </a:cubicBezTo>
                <a:cubicBezTo>
                  <a:pt x="6727" y="1217"/>
                  <a:pt x="6727" y="1217"/>
                  <a:pt x="6727" y="1217"/>
                </a:cubicBezTo>
                <a:cubicBezTo>
                  <a:pt x="6670" y="1217"/>
                  <a:pt x="6670" y="1217"/>
                  <a:pt x="6670" y="1217"/>
                </a:cubicBezTo>
                <a:cubicBezTo>
                  <a:pt x="6670" y="1194"/>
                  <a:pt x="6670" y="1194"/>
                  <a:pt x="6670" y="1194"/>
                </a:cubicBezTo>
                <a:cubicBezTo>
                  <a:pt x="6640" y="1194"/>
                  <a:pt x="6640" y="1194"/>
                  <a:pt x="6640" y="1194"/>
                </a:cubicBezTo>
                <a:cubicBezTo>
                  <a:pt x="6640" y="1246"/>
                  <a:pt x="6640" y="1246"/>
                  <a:pt x="6640" y="1246"/>
                </a:cubicBezTo>
                <a:cubicBezTo>
                  <a:pt x="6625" y="1246"/>
                  <a:pt x="6625" y="1246"/>
                  <a:pt x="6625" y="1246"/>
                </a:cubicBezTo>
                <a:cubicBezTo>
                  <a:pt x="6625" y="1229"/>
                  <a:pt x="6625" y="1229"/>
                  <a:pt x="6625" y="1229"/>
                </a:cubicBezTo>
                <a:cubicBezTo>
                  <a:pt x="6625" y="1229"/>
                  <a:pt x="6614" y="1229"/>
                  <a:pt x="6609" y="1229"/>
                </a:cubicBezTo>
                <a:cubicBezTo>
                  <a:pt x="6604" y="1229"/>
                  <a:pt x="6604" y="1246"/>
                  <a:pt x="6604" y="1246"/>
                </a:cubicBezTo>
                <a:cubicBezTo>
                  <a:pt x="6604" y="1293"/>
                  <a:pt x="6604" y="1293"/>
                  <a:pt x="6604" y="1293"/>
                </a:cubicBezTo>
                <a:cubicBezTo>
                  <a:pt x="6562" y="1293"/>
                  <a:pt x="6562" y="1293"/>
                  <a:pt x="6562" y="1293"/>
                </a:cubicBezTo>
                <a:cubicBezTo>
                  <a:pt x="6562" y="1130"/>
                  <a:pt x="6562" y="1130"/>
                  <a:pt x="6562" y="1130"/>
                </a:cubicBezTo>
                <a:cubicBezTo>
                  <a:pt x="6505" y="1130"/>
                  <a:pt x="6505" y="1130"/>
                  <a:pt x="6505" y="1130"/>
                </a:cubicBezTo>
                <a:cubicBezTo>
                  <a:pt x="6505" y="1157"/>
                  <a:pt x="6505" y="1157"/>
                  <a:pt x="6505" y="1157"/>
                </a:cubicBezTo>
                <a:cubicBezTo>
                  <a:pt x="6481" y="1157"/>
                  <a:pt x="6477" y="1169"/>
                  <a:pt x="6477" y="1169"/>
                </a:cubicBezTo>
                <a:cubicBezTo>
                  <a:pt x="6450" y="1169"/>
                  <a:pt x="6450" y="1169"/>
                  <a:pt x="6450" y="1169"/>
                </a:cubicBezTo>
                <a:cubicBezTo>
                  <a:pt x="6450" y="1202"/>
                  <a:pt x="6450" y="1202"/>
                  <a:pt x="6450" y="1202"/>
                </a:cubicBezTo>
                <a:cubicBezTo>
                  <a:pt x="6438" y="1202"/>
                  <a:pt x="6438" y="1202"/>
                  <a:pt x="6438" y="1202"/>
                </a:cubicBezTo>
                <a:cubicBezTo>
                  <a:pt x="6438" y="1333"/>
                  <a:pt x="6438" y="1333"/>
                  <a:pt x="6438" y="1333"/>
                </a:cubicBezTo>
                <a:cubicBezTo>
                  <a:pt x="6414" y="1333"/>
                  <a:pt x="6414" y="1333"/>
                  <a:pt x="6414" y="1333"/>
                </a:cubicBezTo>
                <a:cubicBezTo>
                  <a:pt x="6414" y="1314"/>
                  <a:pt x="6414" y="1314"/>
                  <a:pt x="6414" y="1314"/>
                </a:cubicBezTo>
                <a:cubicBezTo>
                  <a:pt x="6401" y="1301"/>
                  <a:pt x="6401" y="1301"/>
                  <a:pt x="6401" y="1301"/>
                </a:cubicBezTo>
                <a:cubicBezTo>
                  <a:pt x="6394" y="1301"/>
                  <a:pt x="6394" y="1301"/>
                  <a:pt x="6394" y="1301"/>
                </a:cubicBezTo>
                <a:cubicBezTo>
                  <a:pt x="6381" y="1311"/>
                  <a:pt x="6381" y="1311"/>
                  <a:pt x="6381" y="1311"/>
                </a:cubicBezTo>
                <a:cubicBezTo>
                  <a:pt x="6381" y="1078"/>
                  <a:pt x="6381" y="1078"/>
                  <a:pt x="6381" y="1078"/>
                </a:cubicBezTo>
                <a:cubicBezTo>
                  <a:pt x="6322" y="1065"/>
                  <a:pt x="6322" y="1065"/>
                  <a:pt x="6322" y="1065"/>
                </a:cubicBezTo>
                <a:cubicBezTo>
                  <a:pt x="6297" y="1065"/>
                  <a:pt x="6297" y="1065"/>
                  <a:pt x="6297" y="1065"/>
                </a:cubicBezTo>
                <a:cubicBezTo>
                  <a:pt x="6297" y="1080"/>
                  <a:pt x="6297" y="1080"/>
                  <a:pt x="6297" y="1080"/>
                </a:cubicBezTo>
                <a:cubicBezTo>
                  <a:pt x="6280" y="1080"/>
                  <a:pt x="6280" y="1080"/>
                  <a:pt x="6280" y="1080"/>
                </a:cubicBezTo>
                <a:cubicBezTo>
                  <a:pt x="6280" y="1135"/>
                  <a:pt x="6280" y="1135"/>
                  <a:pt x="6280" y="1135"/>
                </a:cubicBezTo>
                <a:cubicBezTo>
                  <a:pt x="6264" y="1135"/>
                  <a:pt x="6264" y="1135"/>
                  <a:pt x="6264" y="1135"/>
                </a:cubicBezTo>
                <a:cubicBezTo>
                  <a:pt x="6264" y="1207"/>
                  <a:pt x="6264" y="1207"/>
                  <a:pt x="6264" y="1207"/>
                </a:cubicBezTo>
                <a:cubicBezTo>
                  <a:pt x="6242" y="1207"/>
                  <a:pt x="6242" y="1207"/>
                  <a:pt x="6242" y="1207"/>
                </a:cubicBezTo>
                <a:cubicBezTo>
                  <a:pt x="6242" y="1181"/>
                  <a:pt x="6242" y="1181"/>
                  <a:pt x="6242" y="1181"/>
                </a:cubicBezTo>
                <a:cubicBezTo>
                  <a:pt x="6214" y="1181"/>
                  <a:pt x="6214" y="1181"/>
                  <a:pt x="6214" y="1181"/>
                </a:cubicBezTo>
                <a:cubicBezTo>
                  <a:pt x="6214" y="1098"/>
                  <a:pt x="6214" y="1098"/>
                  <a:pt x="6214" y="1098"/>
                </a:cubicBezTo>
                <a:cubicBezTo>
                  <a:pt x="6196" y="1098"/>
                  <a:pt x="6196" y="1098"/>
                  <a:pt x="6196" y="1098"/>
                </a:cubicBezTo>
                <a:cubicBezTo>
                  <a:pt x="6196" y="1048"/>
                  <a:pt x="6196" y="1048"/>
                  <a:pt x="6196" y="1048"/>
                </a:cubicBezTo>
                <a:cubicBezTo>
                  <a:pt x="6114" y="1039"/>
                  <a:pt x="6114" y="1039"/>
                  <a:pt x="6114" y="1039"/>
                </a:cubicBezTo>
                <a:cubicBezTo>
                  <a:pt x="6114" y="1024"/>
                  <a:pt x="6114" y="1024"/>
                  <a:pt x="6114" y="1024"/>
                </a:cubicBezTo>
                <a:cubicBezTo>
                  <a:pt x="5961" y="1014"/>
                  <a:pt x="5961" y="1014"/>
                  <a:pt x="5961" y="1014"/>
                </a:cubicBezTo>
                <a:cubicBezTo>
                  <a:pt x="5961" y="823"/>
                  <a:pt x="5961" y="823"/>
                  <a:pt x="5961" y="823"/>
                </a:cubicBezTo>
                <a:cubicBezTo>
                  <a:pt x="5826" y="790"/>
                  <a:pt x="5826" y="790"/>
                  <a:pt x="5826" y="790"/>
                </a:cubicBezTo>
                <a:cubicBezTo>
                  <a:pt x="5688" y="818"/>
                  <a:pt x="5688" y="818"/>
                  <a:pt x="5688" y="818"/>
                </a:cubicBezTo>
                <a:cubicBezTo>
                  <a:pt x="5688" y="1359"/>
                  <a:pt x="5688" y="1359"/>
                  <a:pt x="5688" y="1359"/>
                </a:cubicBezTo>
                <a:cubicBezTo>
                  <a:pt x="5605" y="1359"/>
                  <a:pt x="5605" y="1359"/>
                  <a:pt x="5605" y="1359"/>
                </a:cubicBezTo>
                <a:cubicBezTo>
                  <a:pt x="5605" y="451"/>
                  <a:pt x="5605" y="451"/>
                  <a:pt x="5605" y="451"/>
                </a:cubicBezTo>
                <a:cubicBezTo>
                  <a:pt x="5468" y="487"/>
                  <a:pt x="5468" y="487"/>
                  <a:pt x="5468" y="487"/>
                </a:cubicBezTo>
                <a:cubicBezTo>
                  <a:pt x="5468" y="1274"/>
                  <a:pt x="5468" y="1274"/>
                  <a:pt x="5468" y="1274"/>
                </a:cubicBezTo>
                <a:cubicBezTo>
                  <a:pt x="5414" y="1274"/>
                  <a:pt x="5414" y="1274"/>
                  <a:pt x="5414" y="1274"/>
                </a:cubicBezTo>
                <a:cubicBezTo>
                  <a:pt x="5414" y="683"/>
                  <a:pt x="5414" y="683"/>
                  <a:pt x="5414" y="683"/>
                </a:cubicBezTo>
                <a:cubicBezTo>
                  <a:pt x="5404" y="683"/>
                  <a:pt x="5404" y="683"/>
                  <a:pt x="5404" y="683"/>
                </a:cubicBezTo>
                <a:cubicBezTo>
                  <a:pt x="5404" y="674"/>
                  <a:pt x="5404" y="674"/>
                  <a:pt x="5404" y="674"/>
                </a:cubicBezTo>
                <a:cubicBezTo>
                  <a:pt x="5396" y="674"/>
                  <a:pt x="5396" y="674"/>
                  <a:pt x="5396" y="674"/>
                </a:cubicBezTo>
                <a:cubicBezTo>
                  <a:pt x="5396" y="655"/>
                  <a:pt x="5396" y="655"/>
                  <a:pt x="5396" y="655"/>
                </a:cubicBezTo>
                <a:cubicBezTo>
                  <a:pt x="5384" y="655"/>
                  <a:pt x="5384" y="655"/>
                  <a:pt x="5384" y="655"/>
                </a:cubicBezTo>
                <a:cubicBezTo>
                  <a:pt x="5384" y="634"/>
                  <a:pt x="5384" y="634"/>
                  <a:pt x="5384" y="634"/>
                </a:cubicBezTo>
                <a:cubicBezTo>
                  <a:pt x="5367" y="634"/>
                  <a:pt x="5367" y="634"/>
                  <a:pt x="5367" y="634"/>
                </a:cubicBezTo>
                <a:cubicBezTo>
                  <a:pt x="5367" y="615"/>
                  <a:pt x="5367" y="615"/>
                  <a:pt x="5367" y="615"/>
                </a:cubicBezTo>
                <a:cubicBezTo>
                  <a:pt x="5360" y="615"/>
                  <a:pt x="5360" y="615"/>
                  <a:pt x="5360" y="615"/>
                </a:cubicBezTo>
                <a:cubicBezTo>
                  <a:pt x="5360" y="593"/>
                  <a:pt x="5360" y="593"/>
                  <a:pt x="5360" y="593"/>
                </a:cubicBezTo>
                <a:cubicBezTo>
                  <a:pt x="5353" y="532"/>
                  <a:pt x="5353" y="532"/>
                  <a:pt x="5353" y="532"/>
                </a:cubicBezTo>
                <a:cubicBezTo>
                  <a:pt x="5346" y="593"/>
                  <a:pt x="5346" y="593"/>
                  <a:pt x="5346" y="593"/>
                </a:cubicBezTo>
                <a:cubicBezTo>
                  <a:pt x="5346" y="615"/>
                  <a:pt x="5346" y="615"/>
                  <a:pt x="5346" y="615"/>
                </a:cubicBezTo>
                <a:cubicBezTo>
                  <a:pt x="5339" y="615"/>
                  <a:pt x="5339" y="615"/>
                  <a:pt x="5339" y="615"/>
                </a:cubicBezTo>
                <a:cubicBezTo>
                  <a:pt x="5339" y="634"/>
                  <a:pt x="5339" y="634"/>
                  <a:pt x="5339" y="634"/>
                </a:cubicBezTo>
                <a:cubicBezTo>
                  <a:pt x="5322" y="634"/>
                  <a:pt x="5322" y="634"/>
                  <a:pt x="5322" y="634"/>
                </a:cubicBezTo>
                <a:cubicBezTo>
                  <a:pt x="5322" y="655"/>
                  <a:pt x="5322" y="655"/>
                  <a:pt x="5322" y="655"/>
                </a:cubicBezTo>
                <a:cubicBezTo>
                  <a:pt x="5310" y="655"/>
                  <a:pt x="5310" y="655"/>
                  <a:pt x="5310" y="655"/>
                </a:cubicBezTo>
                <a:cubicBezTo>
                  <a:pt x="5310" y="674"/>
                  <a:pt x="5310" y="674"/>
                  <a:pt x="5310" y="674"/>
                </a:cubicBezTo>
                <a:cubicBezTo>
                  <a:pt x="5302" y="674"/>
                  <a:pt x="5302" y="674"/>
                  <a:pt x="5302" y="674"/>
                </a:cubicBezTo>
                <a:cubicBezTo>
                  <a:pt x="5302" y="683"/>
                  <a:pt x="5302" y="683"/>
                  <a:pt x="5302" y="683"/>
                </a:cubicBezTo>
                <a:cubicBezTo>
                  <a:pt x="5292" y="683"/>
                  <a:pt x="5292" y="683"/>
                  <a:pt x="5292" y="683"/>
                </a:cubicBezTo>
                <a:cubicBezTo>
                  <a:pt x="5292" y="1274"/>
                  <a:pt x="5292" y="1274"/>
                  <a:pt x="5292" y="1274"/>
                </a:cubicBezTo>
                <a:cubicBezTo>
                  <a:pt x="5260" y="1274"/>
                  <a:pt x="5260" y="1274"/>
                  <a:pt x="5260" y="1274"/>
                </a:cubicBezTo>
                <a:cubicBezTo>
                  <a:pt x="5260" y="792"/>
                  <a:pt x="5260" y="792"/>
                  <a:pt x="5260" y="792"/>
                </a:cubicBezTo>
                <a:cubicBezTo>
                  <a:pt x="5098" y="792"/>
                  <a:pt x="5098" y="792"/>
                  <a:pt x="5098" y="792"/>
                </a:cubicBezTo>
                <a:cubicBezTo>
                  <a:pt x="5073" y="817"/>
                  <a:pt x="5073" y="817"/>
                  <a:pt x="5073" y="817"/>
                </a:cubicBezTo>
                <a:cubicBezTo>
                  <a:pt x="5073" y="1219"/>
                  <a:pt x="5073" y="1219"/>
                  <a:pt x="5073" y="1219"/>
                </a:cubicBezTo>
                <a:cubicBezTo>
                  <a:pt x="5044" y="1219"/>
                  <a:pt x="5044" y="1219"/>
                  <a:pt x="5044" y="1219"/>
                </a:cubicBezTo>
                <a:cubicBezTo>
                  <a:pt x="5031" y="1237"/>
                  <a:pt x="5031" y="1237"/>
                  <a:pt x="5031" y="1237"/>
                </a:cubicBezTo>
                <a:cubicBezTo>
                  <a:pt x="5031" y="1419"/>
                  <a:pt x="5031" y="1419"/>
                  <a:pt x="5031" y="1419"/>
                </a:cubicBezTo>
                <a:cubicBezTo>
                  <a:pt x="5007" y="1419"/>
                  <a:pt x="5007" y="1419"/>
                  <a:pt x="5007" y="1419"/>
                </a:cubicBezTo>
                <a:cubicBezTo>
                  <a:pt x="5007" y="1089"/>
                  <a:pt x="5007" y="1089"/>
                  <a:pt x="5007" y="1089"/>
                </a:cubicBezTo>
                <a:cubicBezTo>
                  <a:pt x="4993" y="1089"/>
                  <a:pt x="4993" y="1089"/>
                  <a:pt x="4993" y="1089"/>
                </a:cubicBezTo>
                <a:cubicBezTo>
                  <a:pt x="4993" y="1050"/>
                  <a:pt x="4993" y="1050"/>
                  <a:pt x="4993" y="1050"/>
                </a:cubicBezTo>
                <a:cubicBezTo>
                  <a:pt x="4981" y="1050"/>
                  <a:pt x="4981" y="1050"/>
                  <a:pt x="4981" y="1050"/>
                </a:cubicBezTo>
                <a:cubicBezTo>
                  <a:pt x="4981" y="1026"/>
                  <a:pt x="4981" y="1026"/>
                  <a:pt x="4981" y="1026"/>
                </a:cubicBezTo>
                <a:cubicBezTo>
                  <a:pt x="4959" y="1026"/>
                  <a:pt x="4959" y="1026"/>
                  <a:pt x="4959" y="1026"/>
                </a:cubicBezTo>
                <a:cubicBezTo>
                  <a:pt x="4945" y="1016"/>
                  <a:pt x="4945" y="1016"/>
                  <a:pt x="4945" y="1016"/>
                </a:cubicBezTo>
                <a:cubicBezTo>
                  <a:pt x="4945" y="887"/>
                  <a:pt x="4945" y="887"/>
                  <a:pt x="4945" y="887"/>
                </a:cubicBezTo>
                <a:cubicBezTo>
                  <a:pt x="4841" y="919"/>
                  <a:pt x="4841" y="919"/>
                  <a:pt x="4841" y="919"/>
                </a:cubicBezTo>
                <a:cubicBezTo>
                  <a:pt x="4819" y="902"/>
                  <a:pt x="4819" y="902"/>
                  <a:pt x="4819" y="902"/>
                </a:cubicBezTo>
                <a:cubicBezTo>
                  <a:pt x="4819" y="685"/>
                  <a:pt x="4819" y="685"/>
                  <a:pt x="4819" y="685"/>
                </a:cubicBezTo>
                <a:cubicBezTo>
                  <a:pt x="4750" y="668"/>
                  <a:pt x="4750" y="668"/>
                  <a:pt x="4750" y="668"/>
                </a:cubicBezTo>
                <a:cubicBezTo>
                  <a:pt x="4616" y="723"/>
                  <a:pt x="4616" y="723"/>
                  <a:pt x="4616" y="723"/>
                </a:cubicBezTo>
                <a:cubicBezTo>
                  <a:pt x="4616" y="734"/>
                  <a:pt x="4616" y="734"/>
                  <a:pt x="4616" y="734"/>
                </a:cubicBezTo>
                <a:cubicBezTo>
                  <a:pt x="4593" y="720"/>
                  <a:pt x="4593" y="720"/>
                  <a:pt x="4593" y="720"/>
                </a:cubicBezTo>
                <a:cubicBezTo>
                  <a:pt x="4574" y="720"/>
                  <a:pt x="4574" y="720"/>
                  <a:pt x="4574" y="720"/>
                </a:cubicBezTo>
                <a:cubicBezTo>
                  <a:pt x="4574" y="739"/>
                  <a:pt x="4574" y="739"/>
                  <a:pt x="4574" y="739"/>
                </a:cubicBezTo>
                <a:cubicBezTo>
                  <a:pt x="4551" y="739"/>
                  <a:pt x="4551" y="739"/>
                  <a:pt x="4551" y="739"/>
                </a:cubicBezTo>
                <a:cubicBezTo>
                  <a:pt x="4551" y="807"/>
                  <a:pt x="4551" y="807"/>
                  <a:pt x="4551" y="807"/>
                </a:cubicBezTo>
                <a:cubicBezTo>
                  <a:pt x="4540" y="807"/>
                  <a:pt x="4540" y="807"/>
                  <a:pt x="4540" y="807"/>
                </a:cubicBezTo>
                <a:cubicBezTo>
                  <a:pt x="4540" y="1250"/>
                  <a:pt x="4540" y="1250"/>
                  <a:pt x="4540" y="1250"/>
                </a:cubicBezTo>
                <a:cubicBezTo>
                  <a:pt x="4523" y="1250"/>
                  <a:pt x="4523" y="1250"/>
                  <a:pt x="4523" y="1250"/>
                </a:cubicBezTo>
                <a:cubicBezTo>
                  <a:pt x="4516" y="1237"/>
                  <a:pt x="4516" y="1237"/>
                  <a:pt x="4516" y="1237"/>
                </a:cubicBezTo>
                <a:cubicBezTo>
                  <a:pt x="4516" y="1205"/>
                  <a:pt x="4516" y="1205"/>
                  <a:pt x="4516" y="1205"/>
                </a:cubicBezTo>
                <a:cubicBezTo>
                  <a:pt x="4499" y="1205"/>
                  <a:pt x="4499" y="1205"/>
                  <a:pt x="4499" y="1205"/>
                </a:cubicBezTo>
                <a:cubicBezTo>
                  <a:pt x="4499" y="1238"/>
                  <a:pt x="4499" y="1238"/>
                  <a:pt x="4499" y="1238"/>
                </a:cubicBezTo>
                <a:cubicBezTo>
                  <a:pt x="4495" y="1234"/>
                  <a:pt x="4495" y="1234"/>
                  <a:pt x="4495" y="1234"/>
                </a:cubicBezTo>
                <a:cubicBezTo>
                  <a:pt x="4495" y="1245"/>
                  <a:pt x="4495" y="1245"/>
                  <a:pt x="4495" y="1245"/>
                </a:cubicBezTo>
                <a:cubicBezTo>
                  <a:pt x="4482" y="1245"/>
                  <a:pt x="4482" y="1245"/>
                  <a:pt x="4482" y="1245"/>
                </a:cubicBezTo>
                <a:cubicBezTo>
                  <a:pt x="4482" y="1255"/>
                  <a:pt x="4482" y="1255"/>
                  <a:pt x="4482" y="1255"/>
                </a:cubicBezTo>
                <a:cubicBezTo>
                  <a:pt x="4474" y="1255"/>
                  <a:pt x="4474" y="1255"/>
                  <a:pt x="4474" y="1255"/>
                </a:cubicBezTo>
                <a:cubicBezTo>
                  <a:pt x="4474" y="1263"/>
                  <a:pt x="4474" y="1263"/>
                  <a:pt x="4474" y="1263"/>
                </a:cubicBezTo>
                <a:cubicBezTo>
                  <a:pt x="4452" y="1263"/>
                  <a:pt x="4452" y="1263"/>
                  <a:pt x="4452" y="1263"/>
                </a:cubicBezTo>
                <a:cubicBezTo>
                  <a:pt x="4452" y="1251"/>
                  <a:pt x="4452" y="1251"/>
                  <a:pt x="4452" y="1251"/>
                </a:cubicBezTo>
                <a:cubicBezTo>
                  <a:pt x="4468" y="1248"/>
                  <a:pt x="4468" y="1248"/>
                  <a:pt x="4468" y="1248"/>
                </a:cubicBezTo>
                <a:cubicBezTo>
                  <a:pt x="4468" y="1242"/>
                  <a:pt x="4468" y="1242"/>
                  <a:pt x="4468" y="1242"/>
                </a:cubicBezTo>
                <a:cubicBezTo>
                  <a:pt x="4407" y="1242"/>
                  <a:pt x="4407" y="1242"/>
                  <a:pt x="4407" y="1242"/>
                </a:cubicBezTo>
                <a:cubicBezTo>
                  <a:pt x="4409" y="1247"/>
                  <a:pt x="4409" y="1247"/>
                  <a:pt x="4409" y="1247"/>
                </a:cubicBezTo>
                <a:cubicBezTo>
                  <a:pt x="4421" y="1249"/>
                  <a:pt x="4421" y="1249"/>
                  <a:pt x="4421" y="1249"/>
                </a:cubicBezTo>
                <a:cubicBezTo>
                  <a:pt x="4421" y="1260"/>
                  <a:pt x="4421" y="1260"/>
                  <a:pt x="4421" y="1260"/>
                </a:cubicBezTo>
                <a:cubicBezTo>
                  <a:pt x="4398" y="1265"/>
                  <a:pt x="4398" y="1265"/>
                  <a:pt x="4398" y="1265"/>
                </a:cubicBezTo>
                <a:cubicBezTo>
                  <a:pt x="4369" y="1201"/>
                  <a:pt x="4369" y="1201"/>
                  <a:pt x="4369" y="1201"/>
                </a:cubicBezTo>
                <a:cubicBezTo>
                  <a:pt x="4369" y="1161"/>
                  <a:pt x="4369" y="1161"/>
                  <a:pt x="4369" y="1161"/>
                </a:cubicBezTo>
                <a:cubicBezTo>
                  <a:pt x="4369" y="948"/>
                  <a:pt x="4369" y="948"/>
                  <a:pt x="4369" y="948"/>
                </a:cubicBezTo>
                <a:cubicBezTo>
                  <a:pt x="4369" y="948"/>
                  <a:pt x="4379" y="944"/>
                  <a:pt x="4379" y="932"/>
                </a:cubicBezTo>
                <a:cubicBezTo>
                  <a:pt x="4379" y="920"/>
                  <a:pt x="4346" y="917"/>
                  <a:pt x="4333" y="917"/>
                </a:cubicBezTo>
                <a:cubicBezTo>
                  <a:pt x="4320" y="917"/>
                  <a:pt x="4287" y="920"/>
                  <a:pt x="4287" y="932"/>
                </a:cubicBezTo>
                <a:cubicBezTo>
                  <a:pt x="4287" y="944"/>
                  <a:pt x="4297" y="948"/>
                  <a:pt x="4297" y="948"/>
                </a:cubicBezTo>
                <a:cubicBezTo>
                  <a:pt x="4297" y="1161"/>
                  <a:pt x="4297" y="1161"/>
                  <a:pt x="4297" y="1161"/>
                </a:cubicBezTo>
                <a:cubicBezTo>
                  <a:pt x="4286" y="1161"/>
                  <a:pt x="4286" y="1161"/>
                  <a:pt x="4286" y="1161"/>
                </a:cubicBezTo>
                <a:cubicBezTo>
                  <a:pt x="4286" y="1131"/>
                  <a:pt x="4286" y="1131"/>
                  <a:pt x="4286" y="1131"/>
                </a:cubicBezTo>
                <a:cubicBezTo>
                  <a:pt x="4238" y="1091"/>
                  <a:pt x="4238" y="1091"/>
                  <a:pt x="4238" y="1091"/>
                </a:cubicBezTo>
                <a:cubicBezTo>
                  <a:pt x="4238" y="974"/>
                  <a:pt x="4238" y="974"/>
                  <a:pt x="4238" y="974"/>
                </a:cubicBezTo>
                <a:cubicBezTo>
                  <a:pt x="4223" y="974"/>
                  <a:pt x="4223" y="974"/>
                  <a:pt x="4223" y="974"/>
                </a:cubicBezTo>
                <a:cubicBezTo>
                  <a:pt x="4166" y="1010"/>
                  <a:pt x="4166" y="1010"/>
                  <a:pt x="4166" y="1010"/>
                </a:cubicBezTo>
                <a:cubicBezTo>
                  <a:pt x="4166" y="995"/>
                  <a:pt x="4166" y="995"/>
                  <a:pt x="4166" y="995"/>
                </a:cubicBezTo>
                <a:cubicBezTo>
                  <a:pt x="4087" y="995"/>
                  <a:pt x="4087" y="995"/>
                  <a:pt x="4087" y="995"/>
                </a:cubicBezTo>
                <a:cubicBezTo>
                  <a:pt x="4087" y="1012"/>
                  <a:pt x="4087" y="1012"/>
                  <a:pt x="4087" y="1012"/>
                </a:cubicBezTo>
                <a:cubicBezTo>
                  <a:pt x="4069" y="1012"/>
                  <a:pt x="4069" y="1012"/>
                  <a:pt x="4069" y="1012"/>
                </a:cubicBezTo>
                <a:cubicBezTo>
                  <a:pt x="4069" y="1130"/>
                  <a:pt x="4069" y="1130"/>
                  <a:pt x="4069" y="1130"/>
                </a:cubicBezTo>
                <a:cubicBezTo>
                  <a:pt x="4046" y="1117"/>
                  <a:pt x="4046" y="1117"/>
                  <a:pt x="4046" y="1117"/>
                </a:cubicBezTo>
                <a:cubicBezTo>
                  <a:pt x="4046" y="1088"/>
                  <a:pt x="4046" y="1088"/>
                  <a:pt x="4046" y="1088"/>
                </a:cubicBezTo>
                <a:cubicBezTo>
                  <a:pt x="4039" y="1088"/>
                  <a:pt x="4039" y="1088"/>
                  <a:pt x="4039" y="1088"/>
                </a:cubicBezTo>
                <a:cubicBezTo>
                  <a:pt x="4039" y="1118"/>
                  <a:pt x="4039" y="1118"/>
                  <a:pt x="4039" y="1118"/>
                </a:cubicBezTo>
                <a:cubicBezTo>
                  <a:pt x="4032" y="1118"/>
                  <a:pt x="4032" y="1118"/>
                  <a:pt x="4032" y="1118"/>
                </a:cubicBezTo>
                <a:cubicBezTo>
                  <a:pt x="4032" y="1061"/>
                  <a:pt x="4032" y="1061"/>
                  <a:pt x="4032" y="1061"/>
                </a:cubicBezTo>
                <a:cubicBezTo>
                  <a:pt x="3989" y="1061"/>
                  <a:pt x="3989" y="1061"/>
                  <a:pt x="3989" y="1061"/>
                </a:cubicBezTo>
                <a:cubicBezTo>
                  <a:pt x="3989" y="1052"/>
                  <a:pt x="3984" y="1018"/>
                  <a:pt x="3943" y="995"/>
                </a:cubicBezTo>
                <a:cubicBezTo>
                  <a:pt x="3943" y="975"/>
                  <a:pt x="3943" y="975"/>
                  <a:pt x="3943" y="975"/>
                </a:cubicBezTo>
                <a:cubicBezTo>
                  <a:pt x="3933" y="975"/>
                  <a:pt x="3933" y="975"/>
                  <a:pt x="3933" y="975"/>
                </a:cubicBezTo>
                <a:cubicBezTo>
                  <a:pt x="3923" y="975"/>
                  <a:pt x="3923" y="975"/>
                  <a:pt x="3923" y="975"/>
                </a:cubicBezTo>
                <a:cubicBezTo>
                  <a:pt x="3923" y="995"/>
                  <a:pt x="3923" y="995"/>
                  <a:pt x="3923" y="995"/>
                </a:cubicBezTo>
                <a:cubicBezTo>
                  <a:pt x="3882" y="1018"/>
                  <a:pt x="3877" y="1052"/>
                  <a:pt x="3877" y="1061"/>
                </a:cubicBezTo>
                <a:cubicBezTo>
                  <a:pt x="3877" y="1070"/>
                  <a:pt x="3885" y="1078"/>
                  <a:pt x="3885" y="1078"/>
                </a:cubicBezTo>
                <a:cubicBezTo>
                  <a:pt x="3859" y="1078"/>
                  <a:pt x="3859" y="1078"/>
                  <a:pt x="3859" y="1078"/>
                </a:cubicBezTo>
                <a:cubicBezTo>
                  <a:pt x="3846" y="1078"/>
                  <a:pt x="3846" y="1078"/>
                  <a:pt x="3846" y="1078"/>
                </a:cubicBezTo>
                <a:cubicBezTo>
                  <a:pt x="3809" y="1051"/>
                  <a:pt x="3809" y="1051"/>
                  <a:pt x="3809" y="1051"/>
                </a:cubicBezTo>
                <a:cubicBezTo>
                  <a:pt x="3781" y="1070"/>
                  <a:pt x="3781" y="1070"/>
                  <a:pt x="3781" y="1070"/>
                </a:cubicBezTo>
                <a:cubicBezTo>
                  <a:pt x="3770" y="1080"/>
                  <a:pt x="3770" y="1080"/>
                  <a:pt x="3770" y="1080"/>
                </a:cubicBezTo>
                <a:cubicBezTo>
                  <a:pt x="3742" y="1080"/>
                  <a:pt x="3742" y="1080"/>
                  <a:pt x="3742" y="1080"/>
                </a:cubicBezTo>
                <a:cubicBezTo>
                  <a:pt x="3742" y="1095"/>
                  <a:pt x="3742" y="1095"/>
                  <a:pt x="3742" y="1095"/>
                </a:cubicBezTo>
                <a:cubicBezTo>
                  <a:pt x="3759" y="1095"/>
                  <a:pt x="3763" y="1109"/>
                  <a:pt x="3763" y="1109"/>
                </a:cubicBezTo>
                <a:cubicBezTo>
                  <a:pt x="3763" y="1133"/>
                  <a:pt x="3763" y="1133"/>
                  <a:pt x="3763" y="1133"/>
                </a:cubicBezTo>
                <a:cubicBezTo>
                  <a:pt x="3734" y="1133"/>
                  <a:pt x="3734" y="1133"/>
                  <a:pt x="3734" y="1133"/>
                </a:cubicBezTo>
                <a:cubicBezTo>
                  <a:pt x="3734" y="1123"/>
                  <a:pt x="3734" y="1123"/>
                  <a:pt x="3734" y="1123"/>
                </a:cubicBezTo>
                <a:cubicBezTo>
                  <a:pt x="3673" y="1123"/>
                  <a:pt x="3673" y="1123"/>
                  <a:pt x="3673" y="1123"/>
                </a:cubicBezTo>
                <a:cubicBezTo>
                  <a:pt x="3673" y="1147"/>
                  <a:pt x="3673" y="1147"/>
                  <a:pt x="3673" y="1147"/>
                </a:cubicBezTo>
                <a:cubicBezTo>
                  <a:pt x="3635" y="1147"/>
                  <a:pt x="3635" y="1147"/>
                  <a:pt x="3635" y="1147"/>
                </a:cubicBezTo>
                <a:cubicBezTo>
                  <a:pt x="3635" y="1405"/>
                  <a:pt x="3635" y="1405"/>
                  <a:pt x="3635" y="1405"/>
                </a:cubicBezTo>
                <a:cubicBezTo>
                  <a:pt x="3585" y="1405"/>
                  <a:pt x="3585" y="1405"/>
                  <a:pt x="3585" y="1405"/>
                </a:cubicBezTo>
                <a:cubicBezTo>
                  <a:pt x="3585" y="1415"/>
                  <a:pt x="3585" y="1415"/>
                  <a:pt x="3585" y="1415"/>
                </a:cubicBezTo>
                <a:cubicBezTo>
                  <a:pt x="3576" y="1415"/>
                  <a:pt x="3576" y="1415"/>
                  <a:pt x="3576" y="1415"/>
                </a:cubicBezTo>
                <a:cubicBezTo>
                  <a:pt x="3576" y="1437"/>
                  <a:pt x="3576" y="1437"/>
                  <a:pt x="3576" y="1437"/>
                </a:cubicBezTo>
                <a:cubicBezTo>
                  <a:pt x="3565" y="1437"/>
                  <a:pt x="3565" y="1437"/>
                  <a:pt x="3565" y="1437"/>
                </a:cubicBezTo>
                <a:cubicBezTo>
                  <a:pt x="3565" y="1403"/>
                  <a:pt x="3565" y="1403"/>
                  <a:pt x="3565" y="1403"/>
                </a:cubicBezTo>
                <a:cubicBezTo>
                  <a:pt x="3528" y="1403"/>
                  <a:pt x="3528" y="1403"/>
                  <a:pt x="3528" y="1403"/>
                </a:cubicBezTo>
                <a:cubicBezTo>
                  <a:pt x="3528" y="1259"/>
                  <a:pt x="3528" y="1259"/>
                  <a:pt x="3528" y="1259"/>
                </a:cubicBezTo>
                <a:cubicBezTo>
                  <a:pt x="3478" y="1259"/>
                  <a:pt x="3478" y="1259"/>
                  <a:pt x="3478" y="1259"/>
                </a:cubicBezTo>
                <a:cubicBezTo>
                  <a:pt x="3478" y="1245"/>
                  <a:pt x="3478" y="1245"/>
                  <a:pt x="3478" y="1245"/>
                </a:cubicBezTo>
                <a:cubicBezTo>
                  <a:pt x="3463" y="1245"/>
                  <a:pt x="3463" y="1245"/>
                  <a:pt x="3463" y="1245"/>
                </a:cubicBezTo>
                <a:cubicBezTo>
                  <a:pt x="3463" y="1255"/>
                  <a:pt x="3463" y="1255"/>
                  <a:pt x="3463" y="1255"/>
                </a:cubicBezTo>
                <a:cubicBezTo>
                  <a:pt x="3455" y="1255"/>
                  <a:pt x="3455" y="1255"/>
                  <a:pt x="3455" y="1255"/>
                </a:cubicBezTo>
                <a:cubicBezTo>
                  <a:pt x="3456" y="1251"/>
                  <a:pt x="3456" y="1248"/>
                  <a:pt x="3456" y="1245"/>
                </a:cubicBezTo>
                <a:cubicBezTo>
                  <a:pt x="3456" y="1211"/>
                  <a:pt x="3436" y="1182"/>
                  <a:pt x="3407" y="1168"/>
                </a:cubicBezTo>
                <a:cubicBezTo>
                  <a:pt x="3407" y="700"/>
                  <a:pt x="3407" y="700"/>
                  <a:pt x="3407" y="700"/>
                </a:cubicBezTo>
                <a:cubicBezTo>
                  <a:pt x="3431" y="687"/>
                  <a:pt x="3447" y="662"/>
                  <a:pt x="3447" y="634"/>
                </a:cubicBezTo>
                <a:cubicBezTo>
                  <a:pt x="3447" y="597"/>
                  <a:pt x="3421" y="567"/>
                  <a:pt x="3387" y="560"/>
                </a:cubicBezTo>
                <a:cubicBezTo>
                  <a:pt x="3383" y="429"/>
                  <a:pt x="3383" y="429"/>
                  <a:pt x="3383" y="429"/>
                </a:cubicBezTo>
                <a:cubicBezTo>
                  <a:pt x="3391" y="425"/>
                  <a:pt x="3397" y="417"/>
                  <a:pt x="3397" y="407"/>
                </a:cubicBezTo>
                <a:cubicBezTo>
                  <a:pt x="3397" y="400"/>
                  <a:pt x="3394" y="393"/>
                  <a:pt x="3390" y="389"/>
                </a:cubicBezTo>
                <a:cubicBezTo>
                  <a:pt x="3390" y="372"/>
                  <a:pt x="3390" y="372"/>
                  <a:pt x="3390" y="372"/>
                </a:cubicBezTo>
                <a:cubicBezTo>
                  <a:pt x="3382" y="372"/>
                  <a:pt x="3382" y="372"/>
                  <a:pt x="3382" y="372"/>
                </a:cubicBezTo>
                <a:cubicBezTo>
                  <a:pt x="3382" y="269"/>
                  <a:pt x="3382" y="269"/>
                  <a:pt x="3382" y="269"/>
                </a:cubicBezTo>
                <a:cubicBezTo>
                  <a:pt x="3377" y="269"/>
                  <a:pt x="3377" y="269"/>
                  <a:pt x="3377" y="269"/>
                </a:cubicBezTo>
                <a:cubicBezTo>
                  <a:pt x="3377" y="187"/>
                  <a:pt x="3377" y="187"/>
                  <a:pt x="3377" y="187"/>
                </a:cubicBezTo>
                <a:cubicBezTo>
                  <a:pt x="3377" y="187"/>
                  <a:pt x="3385" y="187"/>
                  <a:pt x="3385" y="177"/>
                </a:cubicBezTo>
                <a:cubicBezTo>
                  <a:pt x="3385" y="167"/>
                  <a:pt x="3377" y="170"/>
                  <a:pt x="3377" y="170"/>
                </a:cubicBezTo>
                <a:cubicBezTo>
                  <a:pt x="3372" y="0"/>
                  <a:pt x="3372" y="0"/>
                  <a:pt x="3372" y="0"/>
                </a:cubicBezTo>
                <a:cubicBezTo>
                  <a:pt x="3367" y="170"/>
                  <a:pt x="3367" y="170"/>
                  <a:pt x="3367" y="170"/>
                </a:cubicBezTo>
                <a:cubicBezTo>
                  <a:pt x="3367" y="170"/>
                  <a:pt x="3359" y="167"/>
                  <a:pt x="3359" y="177"/>
                </a:cubicBezTo>
                <a:cubicBezTo>
                  <a:pt x="3359" y="187"/>
                  <a:pt x="3367" y="187"/>
                  <a:pt x="3367" y="187"/>
                </a:cubicBezTo>
                <a:cubicBezTo>
                  <a:pt x="3367" y="269"/>
                  <a:pt x="3367" y="269"/>
                  <a:pt x="3367" y="269"/>
                </a:cubicBezTo>
                <a:cubicBezTo>
                  <a:pt x="3362" y="269"/>
                  <a:pt x="3362" y="269"/>
                  <a:pt x="3362" y="269"/>
                </a:cubicBezTo>
                <a:cubicBezTo>
                  <a:pt x="3362" y="372"/>
                  <a:pt x="3362" y="372"/>
                  <a:pt x="3362" y="372"/>
                </a:cubicBezTo>
                <a:cubicBezTo>
                  <a:pt x="3354" y="372"/>
                  <a:pt x="3354" y="372"/>
                  <a:pt x="3354" y="372"/>
                </a:cubicBezTo>
                <a:cubicBezTo>
                  <a:pt x="3354" y="389"/>
                  <a:pt x="3354" y="389"/>
                  <a:pt x="3354" y="389"/>
                </a:cubicBezTo>
                <a:cubicBezTo>
                  <a:pt x="3350" y="393"/>
                  <a:pt x="3347" y="400"/>
                  <a:pt x="3347" y="407"/>
                </a:cubicBezTo>
                <a:cubicBezTo>
                  <a:pt x="3347" y="417"/>
                  <a:pt x="3353" y="425"/>
                  <a:pt x="3361" y="429"/>
                </a:cubicBezTo>
                <a:cubicBezTo>
                  <a:pt x="3357" y="560"/>
                  <a:pt x="3357" y="560"/>
                  <a:pt x="3357" y="560"/>
                </a:cubicBezTo>
                <a:cubicBezTo>
                  <a:pt x="3323" y="567"/>
                  <a:pt x="3297" y="597"/>
                  <a:pt x="3297" y="634"/>
                </a:cubicBezTo>
                <a:cubicBezTo>
                  <a:pt x="3297" y="659"/>
                  <a:pt x="3310" y="681"/>
                  <a:pt x="3329" y="695"/>
                </a:cubicBezTo>
                <a:cubicBezTo>
                  <a:pt x="3329" y="1173"/>
                  <a:pt x="3329" y="1173"/>
                  <a:pt x="3329" y="1173"/>
                </a:cubicBezTo>
                <a:cubicBezTo>
                  <a:pt x="3304" y="1187"/>
                  <a:pt x="3288" y="1214"/>
                  <a:pt x="3288" y="1245"/>
                </a:cubicBezTo>
                <a:cubicBezTo>
                  <a:pt x="3288" y="1275"/>
                  <a:pt x="3304" y="1302"/>
                  <a:pt x="3329" y="1317"/>
                </a:cubicBezTo>
                <a:cubicBezTo>
                  <a:pt x="3329" y="1343"/>
                  <a:pt x="3329" y="1343"/>
                  <a:pt x="3329" y="1343"/>
                </a:cubicBezTo>
                <a:cubicBezTo>
                  <a:pt x="3287" y="1479"/>
                  <a:pt x="3287" y="1479"/>
                  <a:pt x="3287" y="1479"/>
                </a:cubicBezTo>
                <a:cubicBezTo>
                  <a:pt x="3180" y="1479"/>
                  <a:pt x="3180" y="1479"/>
                  <a:pt x="3180" y="1479"/>
                </a:cubicBezTo>
                <a:cubicBezTo>
                  <a:pt x="3180" y="1420"/>
                  <a:pt x="3180" y="1420"/>
                  <a:pt x="3180" y="1420"/>
                </a:cubicBezTo>
                <a:cubicBezTo>
                  <a:pt x="3132" y="1420"/>
                  <a:pt x="3132" y="1420"/>
                  <a:pt x="3132" y="1420"/>
                </a:cubicBezTo>
                <a:cubicBezTo>
                  <a:pt x="3132" y="1479"/>
                  <a:pt x="3132" y="1479"/>
                  <a:pt x="3132" y="1479"/>
                </a:cubicBezTo>
                <a:cubicBezTo>
                  <a:pt x="2997" y="1479"/>
                  <a:pt x="2997" y="1479"/>
                  <a:pt x="2997" y="1479"/>
                </a:cubicBezTo>
                <a:cubicBezTo>
                  <a:pt x="2997" y="1395"/>
                  <a:pt x="2997" y="1395"/>
                  <a:pt x="2997" y="1395"/>
                </a:cubicBezTo>
                <a:cubicBezTo>
                  <a:pt x="2850" y="1372"/>
                  <a:pt x="2850" y="1372"/>
                  <a:pt x="2850" y="1372"/>
                </a:cubicBezTo>
                <a:cubicBezTo>
                  <a:pt x="2850" y="1279"/>
                  <a:pt x="2850" y="1279"/>
                  <a:pt x="2850" y="1279"/>
                </a:cubicBezTo>
                <a:cubicBezTo>
                  <a:pt x="2844" y="1271"/>
                  <a:pt x="2844" y="1271"/>
                  <a:pt x="2844" y="1271"/>
                </a:cubicBezTo>
                <a:cubicBezTo>
                  <a:pt x="2844" y="1227"/>
                  <a:pt x="2844" y="1227"/>
                  <a:pt x="2844" y="1227"/>
                </a:cubicBezTo>
                <a:cubicBezTo>
                  <a:pt x="2838" y="1223"/>
                  <a:pt x="2838" y="1223"/>
                  <a:pt x="2838" y="1223"/>
                </a:cubicBezTo>
                <a:cubicBezTo>
                  <a:pt x="2838" y="1194"/>
                  <a:pt x="2838" y="1194"/>
                  <a:pt x="2838" y="1194"/>
                </a:cubicBezTo>
                <a:cubicBezTo>
                  <a:pt x="2818" y="1177"/>
                  <a:pt x="2818" y="1177"/>
                  <a:pt x="2818" y="1177"/>
                </a:cubicBezTo>
                <a:cubicBezTo>
                  <a:pt x="2803" y="1177"/>
                  <a:pt x="2803" y="1177"/>
                  <a:pt x="2803" y="1177"/>
                </a:cubicBezTo>
                <a:cubicBezTo>
                  <a:pt x="2797" y="1119"/>
                  <a:pt x="2797" y="1119"/>
                  <a:pt x="2797" y="1119"/>
                </a:cubicBezTo>
                <a:cubicBezTo>
                  <a:pt x="2791" y="1177"/>
                  <a:pt x="2791" y="1177"/>
                  <a:pt x="2791" y="1177"/>
                </a:cubicBezTo>
                <a:cubicBezTo>
                  <a:pt x="2776" y="1177"/>
                  <a:pt x="2776" y="1177"/>
                  <a:pt x="2776" y="1177"/>
                </a:cubicBezTo>
                <a:cubicBezTo>
                  <a:pt x="2756" y="1194"/>
                  <a:pt x="2756" y="1194"/>
                  <a:pt x="2756" y="1194"/>
                </a:cubicBezTo>
                <a:cubicBezTo>
                  <a:pt x="2756" y="1223"/>
                  <a:pt x="2756" y="1223"/>
                  <a:pt x="2756" y="1223"/>
                </a:cubicBezTo>
                <a:cubicBezTo>
                  <a:pt x="2750" y="1227"/>
                  <a:pt x="2750" y="1227"/>
                  <a:pt x="2750" y="1227"/>
                </a:cubicBezTo>
                <a:cubicBezTo>
                  <a:pt x="2750" y="1271"/>
                  <a:pt x="2750" y="1271"/>
                  <a:pt x="2750" y="1271"/>
                </a:cubicBezTo>
                <a:cubicBezTo>
                  <a:pt x="2744" y="1279"/>
                  <a:pt x="2744" y="1279"/>
                  <a:pt x="2744" y="1279"/>
                </a:cubicBezTo>
                <a:cubicBezTo>
                  <a:pt x="2744" y="1341"/>
                  <a:pt x="2744" y="1341"/>
                  <a:pt x="2744" y="1341"/>
                </a:cubicBezTo>
                <a:cubicBezTo>
                  <a:pt x="2744" y="1341"/>
                  <a:pt x="2733" y="1330"/>
                  <a:pt x="2701" y="1330"/>
                </a:cubicBezTo>
                <a:cubicBezTo>
                  <a:pt x="2658" y="1330"/>
                  <a:pt x="2628" y="1372"/>
                  <a:pt x="2628" y="1372"/>
                </a:cubicBezTo>
                <a:cubicBezTo>
                  <a:pt x="2572" y="1372"/>
                  <a:pt x="2572" y="1372"/>
                  <a:pt x="2572" y="1372"/>
                </a:cubicBezTo>
                <a:cubicBezTo>
                  <a:pt x="2572" y="1389"/>
                  <a:pt x="2572" y="1389"/>
                  <a:pt x="2572" y="1389"/>
                </a:cubicBezTo>
                <a:cubicBezTo>
                  <a:pt x="2553" y="1389"/>
                  <a:pt x="2553" y="1389"/>
                  <a:pt x="2553" y="1389"/>
                </a:cubicBezTo>
                <a:cubicBezTo>
                  <a:pt x="2553" y="1382"/>
                  <a:pt x="2553" y="1382"/>
                  <a:pt x="2553" y="1382"/>
                </a:cubicBezTo>
                <a:cubicBezTo>
                  <a:pt x="2510" y="1382"/>
                  <a:pt x="2510" y="1382"/>
                  <a:pt x="2510" y="1382"/>
                </a:cubicBezTo>
                <a:cubicBezTo>
                  <a:pt x="2502" y="1393"/>
                  <a:pt x="2502" y="1393"/>
                  <a:pt x="2502" y="1393"/>
                </a:cubicBezTo>
                <a:cubicBezTo>
                  <a:pt x="2478" y="1393"/>
                  <a:pt x="2478" y="1393"/>
                  <a:pt x="2478" y="1393"/>
                </a:cubicBezTo>
                <a:cubicBezTo>
                  <a:pt x="2478" y="1402"/>
                  <a:pt x="2478" y="1402"/>
                  <a:pt x="2478" y="1402"/>
                </a:cubicBezTo>
                <a:cubicBezTo>
                  <a:pt x="2470" y="1402"/>
                  <a:pt x="2470" y="1402"/>
                  <a:pt x="2470" y="1402"/>
                </a:cubicBezTo>
                <a:cubicBezTo>
                  <a:pt x="2470" y="1378"/>
                  <a:pt x="2470" y="1378"/>
                  <a:pt x="2470" y="1378"/>
                </a:cubicBezTo>
                <a:cubicBezTo>
                  <a:pt x="2443" y="1378"/>
                  <a:pt x="2443" y="1378"/>
                  <a:pt x="2443" y="1378"/>
                </a:cubicBezTo>
                <a:cubicBezTo>
                  <a:pt x="2432" y="1388"/>
                  <a:pt x="2432" y="1388"/>
                  <a:pt x="2432" y="1388"/>
                </a:cubicBezTo>
                <a:cubicBezTo>
                  <a:pt x="2417" y="1388"/>
                  <a:pt x="2417" y="1388"/>
                  <a:pt x="2417" y="1388"/>
                </a:cubicBezTo>
                <a:cubicBezTo>
                  <a:pt x="2408" y="1375"/>
                  <a:pt x="2408" y="1375"/>
                  <a:pt x="2408" y="1375"/>
                </a:cubicBezTo>
                <a:cubicBezTo>
                  <a:pt x="2393" y="1375"/>
                  <a:pt x="2393" y="1375"/>
                  <a:pt x="2393" y="1375"/>
                </a:cubicBezTo>
                <a:cubicBezTo>
                  <a:pt x="2381" y="1388"/>
                  <a:pt x="2381" y="1388"/>
                  <a:pt x="2381" y="1388"/>
                </a:cubicBezTo>
                <a:cubicBezTo>
                  <a:pt x="2365" y="1388"/>
                  <a:pt x="2365" y="1388"/>
                  <a:pt x="2365" y="1388"/>
                </a:cubicBezTo>
                <a:cubicBezTo>
                  <a:pt x="2365" y="1465"/>
                  <a:pt x="2365" y="1465"/>
                  <a:pt x="2365" y="1465"/>
                </a:cubicBezTo>
                <a:cubicBezTo>
                  <a:pt x="2310" y="1465"/>
                  <a:pt x="2310" y="1465"/>
                  <a:pt x="2310" y="1465"/>
                </a:cubicBezTo>
                <a:cubicBezTo>
                  <a:pt x="2310" y="1440"/>
                  <a:pt x="2310" y="1440"/>
                  <a:pt x="2310" y="1440"/>
                </a:cubicBezTo>
                <a:cubicBezTo>
                  <a:pt x="2284" y="1420"/>
                  <a:pt x="2284" y="1420"/>
                  <a:pt x="2284" y="1420"/>
                </a:cubicBezTo>
                <a:cubicBezTo>
                  <a:pt x="2279" y="1380"/>
                  <a:pt x="2279" y="1380"/>
                  <a:pt x="2279" y="1380"/>
                </a:cubicBezTo>
                <a:cubicBezTo>
                  <a:pt x="2273" y="1419"/>
                  <a:pt x="2273" y="1419"/>
                  <a:pt x="2273" y="1419"/>
                </a:cubicBezTo>
                <a:cubicBezTo>
                  <a:pt x="2243" y="1441"/>
                  <a:pt x="2243" y="1441"/>
                  <a:pt x="2243" y="1441"/>
                </a:cubicBezTo>
                <a:cubicBezTo>
                  <a:pt x="2243" y="1457"/>
                  <a:pt x="2243" y="1457"/>
                  <a:pt x="2243" y="1457"/>
                </a:cubicBezTo>
                <a:cubicBezTo>
                  <a:pt x="2199" y="1457"/>
                  <a:pt x="2199" y="1457"/>
                  <a:pt x="2199" y="1457"/>
                </a:cubicBezTo>
                <a:cubicBezTo>
                  <a:pt x="2199" y="1401"/>
                  <a:pt x="2199" y="1401"/>
                  <a:pt x="2199" y="1401"/>
                </a:cubicBezTo>
                <a:cubicBezTo>
                  <a:pt x="2177" y="1401"/>
                  <a:pt x="2177" y="1401"/>
                  <a:pt x="2177" y="1401"/>
                </a:cubicBezTo>
                <a:cubicBezTo>
                  <a:pt x="2177" y="1391"/>
                  <a:pt x="2177" y="1391"/>
                  <a:pt x="2177" y="1391"/>
                </a:cubicBezTo>
                <a:cubicBezTo>
                  <a:pt x="2152" y="1391"/>
                  <a:pt x="2152" y="1391"/>
                  <a:pt x="2152" y="1391"/>
                </a:cubicBezTo>
                <a:cubicBezTo>
                  <a:pt x="2152" y="1409"/>
                  <a:pt x="2152" y="1409"/>
                  <a:pt x="2152" y="1409"/>
                </a:cubicBezTo>
                <a:cubicBezTo>
                  <a:pt x="2139" y="1409"/>
                  <a:pt x="2139" y="1409"/>
                  <a:pt x="2139" y="1409"/>
                </a:cubicBezTo>
                <a:cubicBezTo>
                  <a:pt x="2139" y="1371"/>
                  <a:pt x="2139" y="1371"/>
                  <a:pt x="2139" y="1371"/>
                </a:cubicBezTo>
                <a:cubicBezTo>
                  <a:pt x="2093" y="1371"/>
                  <a:pt x="2093" y="1371"/>
                  <a:pt x="2093" y="1371"/>
                </a:cubicBezTo>
                <a:cubicBezTo>
                  <a:pt x="2093" y="1436"/>
                  <a:pt x="2093" y="1436"/>
                  <a:pt x="2093" y="1436"/>
                </a:cubicBezTo>
                <a:cubicBezTo>
                  <a:pt x="2077" y="1436"/>
                  <a:pt x="2077" y="1436"/>
                  <a:pt x="2077" y="1436"/>
                </a:cubicBezTo>
                <a:cubicBezTo>
                  <a:pt x="2077" y="1453"/>
                  <a:pt x="2077" y="1453"/>
                  <a:pt x="2077" y="1453"/>
                </a:cubicBezTo>
                <a:cubicBezTo>
                  <a:pt x="2068" y="1453"/>
                  <a:pt x="2068" y="1453"/>
                  <a:pt x="2068" y="1453"/>
                </a:cubicBezTo>
                <a:cubicBezTo>
                  <a:pt x="2068" y="1463"/>
                  <a:pt x="2068" y="1463"/>
                  <a:pt x="2068" y="1463"/>
                </a:cubicBezTo>
                <a:cubicBezTo>
                  <a:pt x="2055" y="1463"/>
                  <a:pt x="2055" y="1463"/>
                  <a:pt x="2055" y="1463"/>
                </a:cubicBezTo>
                <a:cubicBezTo>
                  <a:pt x="2055" y="1453"/>
                  <a:pt x="2055" y="1453"/>
                  <a:pt x="2055" y="1453"/>
                </a:cubicBezTo>
                <a:cubicBezTo>
                  <a:pt x="2033" y="1453"/>
                  <a:pt x="2033" y="1453"/>
                  <a:pt x="2033" y="1453"/>
                </a:cubicBezTo>
                <a:cubicBezTo>
                  <a:pt x="2033" y="1461"/>
                  <a:pt x="2033" y="1461"/>
                  <a:pt x="2033" y="1461"/>
                </a:cubicBezTo>
                <a:cubicBezTo>
                  <a:pt x="2004" y="1461"/>
                  <a:pt x="2004" y="1461"/>
                  <a:pt x="2004" y="1461"/>
                </a:cubicBezTo>
                <a:cubicBezTo>
                  <a:pt x="2004" y="1471"/>
                  <a:pt x="2004" y="1471"/>
                  <a:pt x="2004" y="1471"/>
                </a:cubicBezTo>
                <a:cubicBezTo>
                  <a:pt x="1996" y="1471"/>
                  <a:pt x="1996" y="1471"/>
                  <a:pt x="1996" y="1471"/>
                </a:cubicBezTo>
                <a:cubicBezTo>
                  <a:pt x="1996" y="1463"/>
                  <a:pt x="1996" y="1463"/>
                  <a:pt x="1996" y="1463"/>
                </a:cubicBezTo>
                <a:cubicBezTo>
                  <a:pt x="1983" y="1463"/>
                  <a:pt x="1983" y="1463"/>
                  <a:pt x="1983" y="1463"/>
                </a:cubicBezTo>
                <a:cubicBezTo>
                  <a:pt x="1983" y="1479"/>
                  <a:pt x="1983" y="1479"/>
                  <a:pt x="1983" y="1479"/>
                </a:cubicBezTo>
                <a:cubicBezTo>
                  <a:pt x="1975" y="1479"/>
                  <a:pt x="1975" y="1479"/>
                  <a:pt x="1975" y="1479"/>
                </a:cubicBezTo>
                <a:cubicBezTo>
                  <a:pt x="1975" y="1343"/>
                  <a:pt x="1975" y="1343"/>
                  <a:pt x="1975" y="1343"/>
                </a:cubicBezTo>
                <a:cubicBezTo>
                  <a:pt x="1952" y="1343"/>
                  <a:pt x="1952" y="1343"/>
                  <a:pt x="1952" y="1343"/>
                </a:cubicBezTo>
                <a:cubicBezTo>
                  <a:pt x="1952" y="1352"/>
                  <a:pt x="1952" y="1352"/>
                  <a:pt x="1952" y="1352"/>
                </a:cubicBezTo>
                <a:cubicBezTo>
                  <a:pt x="1943" y="1352"/>
                  <a:pt x="1943" y="1352"/>
                  <a:pt x="1943" y="1352"/>
                </a:cubicBezTo>
                <a:cubicBezTo>
                  <a:pt x="1935" y="1335"/>
                  <a:pt x="1935" y="1335"/>
                  <a:pt x="1935" y="1335"/>
                </a:cubicBezTo>
                <a:cubicBezTo>
                  <a:pt x="1921" y="1335"/>
                  <a:pt x="1921" y="1335"/>
                  <a:pt x="1921" y="1335"/>
                </a:cubicBezTo>
                <a:cubicBezTo>
                  <a:pt x="1912" y="1352"/>
                  <a:pt x="1912" y="1352"/>
                  <a:pt x="1912" y="1352"/>
                </a:cubicBezTo>
                <a:cubicBezTo>
                  <a:pt x="1877" y="1352"/>
                  <a:pt x="1877" y="1352"/>
                  <a:pt x="1877" y="1352"/>
                </a:cubicBezTo>
                <a:cubicBezTo>
                  <a:pt x="1877" y="1456"/>
                  <a:pt x="1877" y="1456"/>
                  <a:pt x="1877" y="1456"/>
                </a:cubicBezTo>
                <a:cubicBezTo>
                  <a:pt x="1805" y="1456"/>
                  <a:pt x="1805" y="1456"/>
                  <a:pt x="1805" y="1456"/>
                </a:cubicBezTo>
                <a:cubicBezTo>
                  <a:pt x="1791" y="1441"/>
                  <a:pt x="1791" y="1441"/>
                  <a:pt x="1791" y="1441"/>
                </a:cubicBezTo>
                <a:cubicBezTo>
                  <a:pt x="1781" y="1452"/>
                  <a:pt x="1781" y="1452"/>
                  <a:pt x="1781" y="1452"/>
                </a:cubicBezTo>
                <a:cubicBezTo>
                  <a:pt x="1771" y="1452"/>
                  <a:pt x="1771" y="1452"/>
                  <a:pt x="1771" y="1452"/>
                </a:cubicBezTo>
                <a:cubicBezTo>
                  <a:pt x="1756" y="1437"/>
                  <a:pt x="1756" y="1437"/>
                  <a:pt x="1756" y="1437"/>
                </a:cubicBezTo>
                <a:cubicBezTo>
                  <a:pt x="1744" y="1437"/>
                  <a:pt x="1744" y="1437"/>
                  <a:pt x="1744" y="1437"/>
                </a:cubicBezTo>
                <a:cubicBezTo>
                  <a:pt x="1731" y="1448"/>
                  <a:pt x="1731" y="1448"/>
                  <a:pt x="1731" y="1448"/>
                </a:cubicBezTo>
                <a:cubicBezTo>
                  <a:pt x="1699" y="1448"/>
                  <a:pt x="1699" y="1448"/>
                  <a:pt x="1699" y="1448"/>
                </a:cubicBezTo>
                <a:cubicBezTo>
                  <a:pt x="1699" y="1437"/>
                  <a:pt x="1699" y="1437"/>
                  <a:pt x="1699" y="1437"/>
                </a:cubicBezTo>
                <a:cubicBezTo>
                  <a:pt x="1673" y="1437"/>
                  <a:pt x="1673" y="1437"/>
                  <a:pt x="1673" y="1437"/>
                </a:cubicBezTo>
                <a:cubicBezTo>
                  <a:pt x="1673" y="1469"/>
                  <a:pt x="1673" y="1469"/>
                  <a:pt x="1673" y="1469"/>
                </a:cubicBezTo>
                <a:cubicBezTo>
                  <a:pt x="1656" y="1469"/>
                  <a:pt x="1656" y="1469"/>
                  <a:pt x="1656" y="1469"/>
                </a:cubicBezTo>
                <a:cubicBezTo>
                  <a:pt x="1656" y="1459"/>
                  <a:pt x="1656" y="1459"/>
                  <a:pt x="1656" y="1459"/>
                </a:cubicBezTo>
                <a:cubicBezTo>
                  <a:pt x="1619" y="1459"/>
                  <a:pt x="1619" y="1459"/>
                  <a:pt x="1619" y="1459"/>
                </a:cubicBezTo>
                <a:cubicBezTo>
                  <a:pt x="1619" y="1448"/>
                  <a:pt x="1619" y="1448"/>
                  <a:pt x="1619" y="1448"/>
                </a:cubicBezTo>
                <a:cubicBezTo>
                  <a:pt x="1587" y="1448"/>
                  <a:pt x="1587" y="1448"/>
                  <a:pt x="1587" y="1448"/>
                </a:cubicBezTo>
                <a:cubicBezTo>
                  <a:pt x="1587" y="1459"/>
                  <a:pt x="1587" y="1459"/>
                  <a:pt x="1587" y="1459"/>
                </a:cubicBezTo>
                <a:cubicBezTo>
                  <a:pt x="1563" y="1459"/>
                  <a:pt x="1563" y="1459"/>
                  <a:pt x="1563" y="1459"/>
                </a:cubicBezTo>
                <a:cubicBezTo>
                  <a:pt x="1563" y="1407"/>
                  <a:pt x="1563" y="1407"/>
                  <a:pt x="1563" y="1407"/>
                </a:cubicBezTo>
                <a:cubicBezTo>
                  <a:pt x="1531" y="1393"/>
                  <a:pt x="1531" y="1393"/>
                  <a:pt x="1531" y="1393"/>
                </a:cubicBezTo>
                <a:cubicBezTo>
                  <a:pt x="1531" y="1408"/>
                  <a:pt x="1531" y="1408"/>
                  <a:pt x="1531" y="1408"/>
                </a:cubicBezTo>
                <a:cubicBezTo>
                  <a:pt x="1524" y="1408"/>
                  <a:pt x="1524" y="1408"/>
                  <a:pt x="1524" y="1408"/>
                </a:cubicBezTo>
                <a:cubicBezTo>
                  <a:pt x="1524" y="1331"/>
                  <a:pt x="1524" y="1331"/>
                  <a:pt x="1524" y="1331"/>
                </a:cubicBezTo>
                <a:cubicBezTo>
                  <a:pt x="1507" y="1331"/>
                  <a:pt x="1507" y="1331"/>
                  <a:pt x="1507" y="1331"/>
                </a:cubicBezTo>
                <a:cubicBezTo>
                  <a:pt x="1507" y="1307"/>
                  <a:pt x="1507" y="1307"/>
                  <a:pt x="1507" y="1307"/>
                </a:cubicBezTo>
                <a:cubicBezTo>
                  <a:pt x="1479" y="1307"/>
                  <a:pt x="1479" y="1307"/>
                  <a:pt x="1479" y="1307"/>
                </a:cubicBezTo>
                <a:cubicBezTo>
                  <a:pt x="1479" y="1281"/>
                  <a:pt x="1479" y="1281"/>
                  <a:pt x="1479" y="1281"/>
                </a:cubicBezTo>
                <a:cubicBezTo>
                  <a:pt x="1465" y="1281"/>
                  <a:pt x="1465" y="1281"/>
                  <a:pt x="1465" y="1281"/>
                </a:cubicBezTo>
                <a:cubicBezTo>
                  <a:pt x="1465" y="1307"/>
                  <a:pt x="1465" y="1307"/>
                  <a:pt x="1465" y="1307"/>
                </a:cubicBezTo>
                <a:cubicBezTo>
                  <a:pt x="1443" y="1307"/>
                  <a:pt x="1443" y="1307"/>
                  <a:pt x="1443" y="1307"/>
                </a:cubicBezTo>
                <a:cubicBezTo>
                  <a:pt x="1443" y="1265"/>
                  <a:pt x="1443" y="1265"/>
                  <a:pt x="1443" y="1265"/>
                </a:cubicBezTo>
                <a:cubicBezTo>
                  <a:pt x="1443" y="1265"/>
                  <a:pt x="1412" y="1232"/>
                  <a:pt x="1389" y="1232"/>
                </a:cubicBezTo>
                <a:cubicBezTo>
                  <a:pt x="1367" y="1232"/>
                  <a:pt x="1337" y="1269"/>
                  <a:pt x="1337" y="1269"/>
                </a:cubicBezTo>
                <a:cubicBezTo>
                  <a:pt x="1337" y="1359"/>
                  <a:pt x="1337" y="1359"/>
                  <a:pt x="1337" y="1359"/>
                </a:cubicBezTo>
                <a:cubicBezTo>
                  <a:pt x="1315" y="1359"/>
                  <a:pt x="1315" y="1359"/>
                  <a:pt x="1315" y="1359"/>
                </a:cubicBezTo>
                <a:cubicBezTo>
                  <a:pt x="1315" y="1417"/>
                  <a:pt x="1315" y="1417"/>
                  <a:pt x="1315" y="1417"/>
                </a:cubicBezTo>
                <a:cubicBezTo>
                  <a:pt x="1275" y="1432"/>
                  <a:pt x="1275" y="1432"/>
                  <a:pt x="1275" y="1432"/>
                </a:cubicBezTo>
                <a:cubicBezTo>
                  <a:pt x="1275" y="1445"/>
                  <a:pt x="1275" y="1445"/>
                  <a:pt x="1275" y="1445"/>
                </a:cubicBezTo>
                <a:cubicBezTo>
                  <a:pt x="1267" y="1445"/>
                  <a:pt x="1267" y="1445"/>
                  <a:pt x="1267" y="1445"/>
                </a:cubicBezTo>
                <a:cubicBezTo>
                  <a:pt x="1267" y="1421"/>
                  <a:pt x="1267" y="1421"/>
                  <a:pt x="1267" y="1421"/>
                </a:cubicBezTo>
                <a:cubicBezTo>
                  <a:pt x="1253" y="1421"/>
                  <a:pt x="1253" y="1421"/>
                  <a:pt x="1253" y="1421"/>
                </a:cubicBezTo>
                <a:cubicBezTo>
                  <a:pt x="1235" y="1395"/>
                  <a:pt x="1235" y="1395"/>
                  <a:pt x="1235" y="1395"/>
                </a:cubicBezTo>
                <a:cubicBezTo>
                  <a:pt x="1213" y="1416"/>
                  <a:pt x="1213" y="1416"/>
                  <a:pt x="1213" y="1416"/>
                </a:cubicBezTo>
                <a:cubicBezTo>
                  <a:pt x="1213" y="1399"/>
                  <a:pt x="1213" y="1399"/>
                  <a:pt x="1213" y="1399"/>
                </a:cubicBezTo>
                <a:cubicBezTo>
                  <a:pt x="1200" y="1399"/>
                  <a:pt x="1200" y="1399"/>
                  <a:pt x="1200" y="1399"/>
                </a:cubicBezTo>
                <a:cubicBezTo>
                  <a:pt x="1200" y="1409"/>
                  <a:pt x="1200" y="1409"/>
                  <a:pt x="1200" y="1409"/>
                </a:cubicBezTo>
                <a:cubicBezTo>
                  <a:pt x="1189" y="1409"/>
                  <a:pt x="1189" y="1409"/>
                  <a:pt x="1189" y="1409"/>
                </a:cubicBezTo>
                <a:cubicBezTo>
                  <a:pt x="1189" y="1392"/>
                  <a:pt x="1189" y="1392"/>
                  <a:pt x="1189" y="1392"/>
                </a:cubicBezTo>
                <a:cubicBezTo>
                  <a:pt x="1164" y="1392"/>
                  <a:pt x="1164" y="1392"/>
                  <a:pt x="1164" y="1392"/>
                </a:cubicBezTo>
                <a:cubicBezTo>
                  <a:pt x="1164" y="1401"/>
                  <a:pt x="1164" y="1401"/>
                  <a:pt x="1164" y="1401"/>
                </a:cubicBezTo>
                <a:cubicBezTo>
                  <a:pt x="1155" y="1401"/>
                  <a:pt x="1155" y="1401"/>
                  <a:pt x="1155" y="1401"/>
                </a:cubicBezTo>
                <a:cubicBezTo>
                  <a:pt x="1155" y="1417"/>
                  <a:pt x="1155" y="1417"/>
                  <a:pt x="1155" y="1417"/>
                </a:cubicBezTo>
                <a:cubicBezTo>
                  <a:pt x="1133" y="1417"/>
                  <a:pt x="1133" y="1417"/>
                  <a:pt x="1133" y="1417"/>
                </a:cubicBezTo>
                <a:cubicBezTo>
                  <a:pt x="1133" y="1397"/>
                  <a:pt x="1133" y="1397"/>
                  <a:pt x="1133" y="1397"/>
                </a:cubicBezTo>
                <a:cubicBezTo>
                  <a:pt x="1123" y="1397"/>
                  <a:pt x="1123" y="1397"/>
                  <a:pt x="1123" y="1397"/>
                </a:cubicBezTo>
                <a:cubicBezTo>
                  <a:pt x="1112" y="1385"/>
                  <a:pt x="1112" y="1385"/>
                  <a:pt x="1112" y="1385"/>
                </a:cubicBezTo>
                <a:cubicBezTo>
                  <a:pt x="1104" y="1391"/>
                  <a:pt x="1104" y="1391"/>
                  <a:pt x="1104" y="1391"/>
                </a:cubicBezTo>
                <a:cubicBezTo>
                  <a:pt x="1095" y="1391"/>
                  <a:pt x="1095" y="1391"/>
                  <a:pt x="1095" y="1391"/>
                </a:cubicBezTo>
                <a:cubicBezTo>
                  <a:pt x="1076" y="1368"/>
                  <a:pt x="1076" y="1368"/>
                  <a:pt x="1076" y="1368"/>
                </a:cubicBezTo>
                <a:cubicBezTo>
                  <a:pt x="1063" y="1389"/>
                  <a:pt x="1063" y="1389"/>
                  <a:pt x="1063" y="1389"/>
                </a:cubicBezTo>
                <a:cubicBezTo>
                  <a:pt x="1051" y="1389"/>
                  <a:pt x="1051" y="1389"/>
                  <a:pt x="1051" y="1389"/>
                </a:cubicBezTo>
                <a:cubicBezTo>
                  <a:pt x="1051" y="1371"/>
                  <a:pt x="1051" y="1371"/>
                  <a:pt x="1051" y="1371"/>
                </a:cubicBezTo>
                <a:cubicBezTo>
                  <a:pt x="1031" y="1371"/>
                  <a:pt x="1031" y="1371"/>
                  <a:pt x="1031" y="1371"/>
                </a:cubicBezTo>
                <a:cubicBezTo>
                  <a:pt x="1031" y="1391"/>
                  <a:pt x="1031" y="1391"/>
                  <a:pt x="1031" y="1391"/>
                </a:cubicBezTo>
                <a:cubicBezTo>
                  <a:pt x="1020" y="1403"/>
                  <a:pt x="1020" y="1403"/>
                  <a:pt x="1020" y="1403"/>
                </a:cubicBezTo>
                <a:cubicBezTo>
                  <a:pt x="1012" y="1403"/>
                  <a:pt x="1012" y="1403"/>
                  <a:pt x="1012" y="1403"/>
                </a:cubicBezTo>
                <a:cubicBezTo>
                  <a:pt x="1012" y="1376"/>
                  <a:pt x="1012" y="1376"/>
                  <a:pt x="1012" y="1376"/>
                </a:cubicBezTo>
                <a:cubicBezTo>
                  <a:pt x="999" y="1376"/>
                  <a:pt x="999" y="1376"/>
                  <a:pt x="999" y="1376"/>
                </a:cubicBezTo>
                <a:cubicBezTo>
                  <a:pt x="988" y="1359"/>
                  <a:pt x="988" y="1359"/>
                  <a:pt x="988" y="1359"/>
                </a:cubicBezTo>
                <a:cubicBezTo>
                  <a:pt x="969" y="1381"/>
                  <a:pt x="969" y="1381"/>
                  <a:pt x="969" y="1381"/>
                </a:cubicBezTo>
                <a:cubicBezTo>
                  <a:pt x="969" y="1224"/>
                  <a:pt x="969" y="1224"/>
                  <a:pt x="969" y="1224"/>
                </a:cubicBezTo>
                <a:cubicBezTo>
                  <a:pt x="943" y="1224"/>
                  <a:pt x="943" y="1224"/>
                  <a:pt x="943" y="1224"/>
                </a:cubicBezTo>
                <a:cubicBezTo>
                  <a:pt x="943" y="1212"/>
                  <a:pt x="943" y="1212"/>
                  <a:pt x="943" y="1212"/>
                </a:cubicBezTo>
                <a:cubicBezTo>
                  <a:pt x="969" y="1212"/>
                  <a:pt x="969" y="1212"/>
                  <a:pt x="969" y="1212"/>
                </a:cubicBezTo>
                <a:cubicBezTo>
                  <a:pt x="969" y="1204"/>
                  <a:pt x="969" y="1204"/>
                  <a:pt x="969" y="1204"/>
                </a:cubicBezTo>
                <a:cubicBezTo>
                  <a:pt x="847" y="1204"/>
                  <a:pt x="847" y="1204"/>
                  <a:pt x="847" y="1204"/>
                </a:cubicBezTo>
                <a:cubicBezTo>
                  <a:pt x="847" y="1211"/>
                  <a:pt x="847" y="1211"/>
                  <a:pt x="847" y="1211"/>
                </a:cubicBezTo>
                <a:cubicBezTo>
                  <a:pt x="857" y="1211"/>
                  <a:pt x="857" y="1211"/>
                  <a:pt x="857" y="1211"/>
                </a:cubicBezTo>
                <a:cubicBezTo>
                  <a:pt x="857" y="1224"/>
                  <a:pt x="857" y="1224"/>
                  <a:pt x="857" y="1224"/>
                </a:cubicBezTo>
                <a:cubicBezTo>
                  <a:pt x="843" y="1224"/>
                  <a:pt x="843" y="1224"/>
                  <a:pt x="843" y="1224"/>
                </a:cubicBezTo>
                <a:cubicBezTo>
                  <a:pt x="843" y="1375"/>
                  <a:pt x="843" y="1375"/>
                  <a:pt x="843" y="1375"/>
                </a:cubicBezTo>
                <a:cubicBezTo>
                  <a:pt x="828" y="1375"/>
                  <a:pt x="828" y="1375"/>
                  <a:pt x="828" y="1375"/>
                </a:cubicBezTo>
                <a:cubicBezTo>
                  <a:pt x="828" y="1387"/>
                  <a:pt x="828" y="1387"/>
                  <a:pt x="828" y="1387"/>
                </a:cubicBezTo>
                <a:cubicBezTo>
                  <a:pt x="816" y="1387"/>
                  <a:pt x="816" y="1387"/>
                  <a:pt x="816" y="1387"/>
                </a:cubicBezTo>
                <a:cubicBezTo>
                  <a:pt x="816" y="1403"/>
                  <a:pt x="816" y="1403"/>
                  <a:pt x="816" y="1403"/>
                </a:cubicBezTo>
                <a:cubicBezTo>
                  <a:pt x="804" y="1403"/>
                  <a:pt x="804" y="1403"/>
                  <a:pt x="804" y="1403"/>
                </a:cubicBezTo>
                <a:cubicBezTo>
                  <a:pt x="787" y="1393"/>
                  <a:pt x="787" y="1393"/>
                  <a:pt x="787" y="1393"/>
                </a:cubicBezTo>
                <a:cubicBezTo>
                  <a:pt x="787" y="1193"/>
                  <a:pt x="787" y="1193"/>
                  <a:pt x="787" y="1193"/>
                </a:cubicBezTo>
                <a:cubicBezTo>
                  <a:pt x="691" y="1193"/>
                  <a:pt x="691" y="1193"/>
                  <a:pt x="691" y="1193"/>
                </a:cubicBezTo>
                <a:cubicBezTo>
                  <a:pt x="691" y="1427"/>
                  <a:pt x="691" y="1427"/>
                  <a:pt x="691" y="1427"/>
                </a:cubicBezTo>
                <a:cubicBezTo>
                  <a:pt x="664" y="1427"/>
                  <a:pt x="664" y="1427"/>
                  <a:pt x="664" y="1427"/>
                </a:cubicBezTo>
                <a:cubicBezTo>
                  <a:pt x="664" y="1445"/>
                  <a:pt x="664" y="1445"/>
                  <a:pt x="664" y="1445"/>
                </a:cubicBezTo>
                <a:cubicBezTo>
                  <a:pt x="640" y="1445"/>
                  <a:pt x="640" y="1445"/>
                  <a:pt x="640" y="1445"/>
                </a:cubicBezTo>
                <a:cubicBezTo>
                  <a:pt x="640" y="1436"/>
                  <a:pt x="640" y="1436"/>
                  <a:pt x="640" y="1436"/>
                </a:cubicBezTo>
                <a:cubicBezTo>
                  <a:pt x="625" y="1436"/>
                  <a:pt x="625" y="1436"/>
                  <a:pt x="625" y="1436"/>
                </a:cubicBezTo>
                <a:cubicBezTo>
                  <a:pt x="625" y="1237"/>
                  <a:pt x="625" y="1237"/>
                  <a:pt x="625" y="1237"/>
                </a:cubicBezTo>
                <a:cubicBezTo>
                  <a:pt x="601" y="1237"/>
                  <a:pt x="601" y="1237"/>
                  <a:pt x="601" y="1237"/>
                </a:cubicBezTo>
                <a:cubicBezTo>
                  <a:pt x="601" y="1228"/>
                  <a:pt x="601" y="1228"/>
                  <a:pt x="601" y="1228"/>
                </a:cubicBezTo>
                <a:cubicBezTo>
                  <a:pt x="536" y="1228"/>
                  <a:pt x="536" y="1228"/>
                  <a:pt x="536" y="1228"/>
                </a:cubicBezTo>
                <a:cubicBezTo>
                  <a:pt x="536" y="1241"/>
                  <a:pt x="536" y="1241"/>
                  <a:pt x="536" y="1241"/>
                </a:cubicBezTo>
                <a:cubicBezTo>
                  <a:pt x="515" y="1241"/>
                  <a:pt x="515" y="1241"/>
                  <a:pt x="515" y="1241"/>
                </a:cubicBezTo>
                <a:cubicBezTo>
                  <a:pt x="515" y="1227"/>
                  <a:pt x="515" y="1227"/>
                  <a:pt x="515" y="1227"/>
                </a:cubicBezTo>
                <a:cubicBezTo>
                  <a:pt x="501" y="1227"/>
                  <a:pt x="501" y="1227"/>
                  <a:pt x="501" y="1227"/>
                </a:cubicBezTo>
                <a:cubicBezTo>
                  <a:pt x="501" y="1227"/>
                  <a:pt x="487" y="1169"/>
                  <a:pt x="456" y="1169"/>
                </a:cubicBezTo>
                <a:cubicBezTo>
                  <a:pt x="425" y="1169"/>
                  <a:pt x="401" y="1224"/>
                  <a:pt x="401" y="1224"/>
                </a:cubicBezTo>
                <a:cubicBezTo>
                  <a:pt x="392" y="1224"/>
                  <a:pt x="392" y="1224"/>
                  <a:pt x="392" y="1224"/>
                </a:cubicBezTo>
                <a:cubicBezTo>
                  <a:pt x="392" y="1243"/>
                  <a:pt x="392" y="1243"/>
                  <a:pt x="392" y="1243"/>
                </a:cubicBezTo>
                <a:cubicBezTo>
                  <a:pt x="373" y="1243"/>
                  <a:pt x="373" y="1243"/>
                  <a:pt x="373" y="1243"/>
                </a:cubicBezTo>
                <a:cubicBezTo>
                  <a:pt x="373" y="1233"/>
                  <a:pt x="373" y="1233"/>
                  <a:pt x="373" y="1233"/>
                </a:cubicBezTo>
                <a:cubicBezTo>
                  <a:pt x="320" y="1233"/>
                  <a:pt x="320" y="1233"/>
                  <a:pt x="320" y="1233"/>
                </a:cubicBezTo>
                <a:cubicBezTo>
                  <a:pt x="320" y="1245"/>
                  <a:pt x="320" y="1245"/>
                  <a:pt x="320" y="1245"/>
                </a:cubicBezTo>
                <a:cubicBezTo>
                  <a:pt x="303" y="1245"/>
                  <a:pt x="303" y="1245"/>
                  <a:pt x="303" y="1245"/>
                </a:cubicBezTo>
                <a:cubicBezTo>
                  <a:pt x="288" y="1257"/>
                  <a:pt x="288" y="1257"/>
                  <a:pt x="288" y="1257"/>
                </a:cubicBezTo>
                <a:cubicBezTo>
                  <a:pt x="288" y="1331"/>
                  <a:pt x="288" y="1331"/>
                  <a:pt x="288" y="1331"/>
                </a:cubicBezTo>
                <a:cubicBezTo>
                  <a:pt x="268" y="1331"/>
                  <a:pt x="268" y="1331"/>
                  <a:pt x="268" y="1331"/>
                </a:cubicBezTo>
                <a:cubicBezTo>
                  <a:pt x="268" y="1373"/>
                  <a:pt x="268" y="1373"/>
                  <a:pt x="268" y="1373"/>
                </a:cubicBezTo>
                <a:cubicBezTo>
                  <a:pt x="252" y="1373"/>
                  <a:pt x="252" y="1373"/>
                  <a:pt x="252" y="1373"/>
                </a:cubicBezTo>
                <a:cubicBezTo>
                  <a:pt x="252" y="1325"/>
                  <a:pt x="252" y="1325"/>
                  <a:pt x="252" y="1325"/>
                </a:cubicBezTo>
                <a:cubicBezTo>
                  <a:pt x="236" y="1325"/>
                  <a:pt x="236" y="1325"/>
                  <a:pt x="236" y="1325"/>
                </a:cubicBezTo>
                <a:cubicBezTo>
                  <a:pt x="236" y="1342"/>
                  <a:pt x="236" y="1342"/>
                  <a:pt x="236" y="1342"/>
                </a:cubicBezTo>
                <a:cubicBezTo>
                  <a:pt x="218" y="1342"/>
                  <a:pt x="218" y="1342"/>
                  <a:pt x="218" y="1342"/>
                </a:cubicBezTo>
                <a:cubicBezTo>
                  <a:pt x="218" y="1331"/>
                  <a:pt x="218" y="1331"/>
                  <a:pt x="218" y="1331"/>
                </a:cubicBezTo>
                <a:cubicBezTo>
                  <a:pt x="195" y="1331"/>
                  <a:pt x="195" y="1331"/>
                  <a:pt x="195" y="1331"/>
                </a:cubicBezTo>
                <a:cubicBezTo>
                  <a:pt x="195" y="1312"/>
                  <a:pt x="195" y="1312"/>
                  <a:pt x="195" y="1312"/>
                </a:cubicBezTo>
                <a:cubicBezTo>
                  <a:pt x="182" y="1299"/>
                  <a:pt x="182" y="1299"/>
                  <a:pt x="182" y="1299"/>
                </a:cubicBezTo>
                <a:cubicBezTo>
                  <a:pt x="168" y="1283"/>
                  <a:pt x="168" y="1283"/>
                  <a:pt x="168" y="1283"/>
                </a:cubicBezTo>
                <a:cubicBezTo>
                  <a:pt x="134" y="1283"/>
                  <a:pt x="134" y="1283"/>
                  <a:pt x="134" y="1283"/>
                </a:cubicBezTo>
                <a:cubicBezTo>
                  <a:pt x="102" y="1307"/>
                  <a:pt x="102" y="1307"/>
                  <a:pt x="102" y="1307"/>
                </a:cubicBezTo>
                <a:cubicBezTo>
                  <a:pt x="78" y="1307"/>
                  <a:pt x="78" y="1307"/>
                  <a:pt x="78" y="1307"/>
                </a:cubicBezTo>
                <a:cubicBezTo>
                  <a:pt x="78" y="1401"/>
                  <a:pt x="78" y="1401"/>
                  <a:pt x="78" y="1401"/>
                </a:cubicBezTo>
                <a:cubicBezTo>
                  <a:pt x="56" y="1357"/>
                  <a:pt x="56" y="1357"/>
                  <a:pt x="56" y="1357"/>
                </a:cubicBezTo>
                <a:cubicBezTo>
                  <a:pt x="56" y="1333"/>
                  <a:pt x="56" y="1333"/>
                  <a:pt x="56" y="1333"/>
                </a:cubicBezTo>
                <a:cubicBezTo>
                  <a:pt x="0" y="1333"/>
                  <a:pt x="0" y="1333"/>
                  <a:pt x="0" y="1333"/>
                </a:cubicBezTo>
                <a:cubicBezTo>
                  <a:pt x="0" y="1542"/>
                  <a:pt x="0" y="1542"/>
                  <a:pt x="0" y="1542"/>
                </a:cubicBezTo>
                <a:cubicBezTo>
                  <a:pt x="8000" y="1542"/>
                  <a:pt x="8000" y="1542"/>
                  <a:pt x="8000" y="1542"/>
                </a:cubicBezTo>
                <a:cubicBezTo>
                  <a:pt x="8000" y="1472"/>
                  <a:pt x="8000" y="1472"/>
                  <a:pt x="8000" y="1472"/>
                </a:cubicBezTo>
                <a:lnTo>
                  <a:pt x="7978" y="1472"/>
                </a:lnTo>
                <a:close/>
                <a:moveTo>
                  <a:pt x="3369" y="1457"/>
                </a:moveTo>
                <a:cubicBezTo>
                  <a:pt x="3356" y="1457"/>
                  <a:pt x="3356" y="1457"/>
                  <a:pt x="3356" y="1457"/>
                </a:cubicBezTo>
                <a:cubicBezTo>
                  <a:pt x="3356" y="1408"/>
                  <a:pt x="3356" y="1408"/>
                  <a:pt x="3356" y="1408"/>
                </a:cubicBezTo>
                <a:cubicBezTo>
                  <a:pt x="3369" y="1408"/>
                  <a:pt x="3369" y="1408"/>
                  <a:pt x="3369" y="1408"/>
                </a:cubicBezTo>
                <a:lnTo>
                  <a:pt x="3369" y="1457"/>
                </a:lnTo>
                <a:close/>
                <a:moveTo>
                  <a:pt x="3369" y="1389"/>
                </a:moveTo>
                <a:cubicBezTo>
                  <a:pt x="3356" y="1389"/>
                  <a:pt x="3356" y="1389"/>
                  <a:pt x="3356" y="1389"/>
                </a:cubicBezTo>
                <a:cubicBezTo>
                  <a:pt x="3356" y="1335"/>
                  <a:pt x="3356" y="1335"/>
                  <a:pt x="3356" y="1335"/>
                </a:cubicBezTo>
                <a:cubicBezTo>
                  <a:pt x="3369" y="1335"/>
                  <a:pt x="3369" y="1335"/>
                  <a:pt x="3369" y="1335"/>
                </a:cubicBezTo>
                <a:lnTo>
                  <a:pt x="3369" y="1389"/>
                </a:lnTo>
                <a:close/>
                <a:moveTo>
                  <a:pt x="3356" y="1141"/>
                </a:moveTo>
                <a:cubicBezTo>
                  <a:pt x="3356" y="1098"/>
                  <a:pt x="3356" y="1098"/>
                  <a:pt x="3356" y="1098"/>
                </a:cubicBezTo>
                <a:cubicBezTo>
                  <a:pt x="3356" y="1098"/>
                  <a:pt x="3373" y="1103"/>
                  <a:pt x="3373" y="1119"/>
                </a:cubicBezTo>
                <a:cubicBezTo>
                  <a:pt x="3373" y="1136"/>
                  <a:pt x="3356" y="1141"/>
                  <a:pt x="3356" y="1141"/>
                </a:cubicBezTo>
                <a:close/>
                <a:moveTo>
                  <a:pt x="3356" y="1060"/>
                </a:moveTo>
                <a:cubicBezTo>
                  <a:pt x="3356" y="1024"/>
                  <a:pt x="3356" y="1024"/>
                  <a:pt x="3356" y="1024"/>
                </a:cubicBezTo>
                <a:cubicBezTo>
                  <a:pt x="3356" y="1024"/>
                  <a:pt x="3373" y="1029"/>
                  <a:pt x="3373" y="1042"/>
                </a:cubicBezTo>
                <a:cubicBezTo>
                  <a:pt x="3373" y="1055"/>
                  <a:pt x="3356" y="1060"/>
                  <a:pt x="3356" y="1060"/>
                </a:cubicBezTo>
                <a:close/>
                <a:moveTo>
                  <a:pt x="3356" y="988"/>
                </a:moveTo>
                <a:cubicBezTo>
                  <a:pt x="3356" y="950"/>
                  <a:pt x="3356" y="950"/>
                  <a:pt x="3356" y="950"/>
                </a:cubicBezTo>
                <a:cubicBezTo>
                  <a:pt x="3356" y="950"/>
                  <a:pt x="3373" y="953"/>
                  <a:pt x="3373" y="969"/>
                </a:cubicBezTo>
                <a:cubicBezTo>
                  <a:pt x="3373" y="985"/>
                  <a:pt x="3356" y="988"/>
                  <a:pt x="3356" y="988"/>
                </a:cubicBezTo>
                <a:close/>
                <a:moveTo>
                  <a:pt x="3356" y="911"/>
                </a:moveTo>
                <a:cubicBezTo>
                  <a:pt x="3356" y="872"/>
                  <a:pt x="3356" y="872"/>
                  <a:pt x="3356" y="872"/>
                </a:cubicBezTo>
                <a:cubicBezTo>
                  <a:pt x="3356" y="872"/>
                  <a:pt x="3373" y="878"/>
                  <a:pt x="3373" y="891"/>
                </a:cubicBezTo>
                <a:cubicBezTo>
                  <a:pt x="3373" y="905"/>
                  <a:pt x="3356" y="911"/>
                  <a:pt x="3356" y="911"/>
                </a:cubicBezTo>
                <a:close/>
                <a:moveTo>
                  <a:pt x="3356" y="835"/>
                </a:moveTo>
                <a:cubicBezTo>
                  <a:pt x="3356" y="796"/>
                  <a:pt x="3356" y="796"/>
                  <a:pt x="3356" y="796"/>
                </a:cubicBezTo>
                <a:cubicBezTo>
                  <a:pt x="3356" y="796"/>
                  <a:pt x="3373" y="800"/>
                  <a:pt x="3373" y="815"/>
                </a:cubicBezTo>
                <a:cubicBezTo>
                  <a:pt x="3373" y="831"/>
                  <a:pt x="3356" y="835"/>
                  <a:pt x="3356" y="835"/>
                </a:cubicBezTo>
                <a:close/>
                <a:moveTo>
                  <a:pt x="3356" y="756"/>
                </a:moveTo>
                <a:cubicBezTo>
                  <a:pt x="3356" y="718"/>
                  <a:pt x="3356" y="718"/>
                  <a:pt x="3356" y="718"/>
                </a:cubicBezTo>
                <a:cubicBezTo>
                  <a:pt x="3356" y="718"/>
                  <a:pt x="3373" y="720"/>
                  <a:pt x="3373" y="737"/>
                </a:cubicBezTo>
                <a:cubicBezTo>
                  <a:pt x="3373" y="754"/>
                  <a:pt x="3356" y="756"/>
                  <a:pt x="3356" y="756"/>
                </a:cubicBezTo>
                <a:close/>
                <a:moveTo>
                  <a:pt x="5556" y="570"/>
                </a:moveTo>
                <a:cubicBezTo>
                  <a:pt x="5508" y="582"/>
                  <a:pt x="5508" y="582"/>
                  <a:pt x="5508" y="582"/>
                </a:cubicBezTo>
                <a:cubicBezTo>
                  <a:pt x="5490" y="529"/>
                  <a:pt x="5490" y="529"/>
                  <a:pt x="5490" y="529"/>
                </a:cubicBezTo>
                <a:cubicBezTo>
                  <a:pt x="5566" y="508"/>
                  <a:pt x="5566" y="508"/>
                  <a:pt x="5566" y="508"/>
                </a:cubicBezTo>
                <a:lnTo>
                  <a:pt x="5556" y="570"/>
                </a:lnTo>
                <a:close/>
              </a:path>
            </a:pathLst>
          </a:custGeom>
          <a:noFill/>
          <a:ln>
            <a:gradFill>
              <a:gsLst>
                <a:gs pos="0">
                  <a:schemeClr val="accent1">
                    <a:lumMod val="5000"/>
                    <a:lumOff val="95000"/>
                  </a:schemeClr>
                </a:gs>
                <a:gs pos="100000">
                  <a:srgbClr val="28A9D6">
                    <a:alpha val="75000"/>
                  </a:srgbClr>
                </a:gs>
              </a:gsLst>
              <a:lin ang="5400000" scaled="1"/>
            </a:gradFill>
          </a:ln>
          <a:effectLst/>
        </p:spPr>
        <p:txBody>
          <a:bodyPr lIns="121920" tIns="60960" rIns="121920" bIns="6096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tx1"/>
              </a:solidFill>
              <a:effectLst/>
              <a:uLnTx/>
              <a:uFillTx/>
              <a:latin typeface="+mn-lt"/>
              <a:ea typeface="+mn-ea"/>
              <a:cs typeface="+mn-cs"/>
            </a:endParaRPr>
          </a:p>
        </p:txBody>
      </p:sp>
      <p:cxnSp>
        <p:nvCxnSpPr>
          <p:cNvPr id="21" name="直接连接符 20" hidden="1"/>
          <p:cNvCxnSpPr/>
          <p:nvPr/>
        </p:nvCxnSpPr>
        <p:spPr>
          <a:xfrm>
            <a:off x="3181350" y="431800"/>
            <a:ext cx="0" cy="525463"/>
          </a:xfrm>
          <a:prstGeom prst="line">
            <a:avLst/>
          </a:prstGeom>
          <a:ln>
            <a:solidFill>
              <a:srgbClr val="28A9D6"/>
            </a:solidFill>
          </a:ln>
        </p:spPr>
        <p:style>
          <a:lnRef idx="1">
            <a:schemeClr val="accent1"/>
          </a:lnRef>
          <a:fillRef idx="0">
            <a:schemeClr val="accent1"/>
          </a:fillRef>
          <a:effectRef idx="0">
            <a:schemeClr val="accent1"/>
          </a:effectRef>
          <a:fontRef idx="minor">
            <a:schemeClr val="tx1"/>
          </a:fontRef>
        </p:style>
      </p:cxnSp>
      <p:sp>
        <p:nvSpPr>
          <p:cNvPr id="2057" name="任意多边形 21"/>
          <p:cNvSpPr/>
          <p:nvPr userDrawn="1"/>
        </p:nvSpPr>
        <p:spPr>
          <a:xfrm flipV="1">
            <a:off x="176213" y="423863"/>
            <a:ext cx="1384300" cy="431800"/>
          </a:xfrm>
          <a:custGeom>
            <a:avLst/>
            <a:gdLst>
              <a:gd name="txL" fmla="*/ 0 w 1386790"/>
              <a:gd name="txT" fmla="*/ 0 h 524933"/>
              <a:gd name="txR" fmla="*/ 1386790 w 1386790"/>
              <a:gd name="txB" fmla="*/ 524933 h 524933"/>
            </a:gdLst>
            <a:ahLst/>
            <a:cxnLst>
              <a:cxn ang="0">
                <a:pos x="167521" y="355355"/>
              </a:cxn>
              <a:cxn ang="0">
                <a:pos x="168543" y="355355"/>
              </a:cxn>
              <a:cxn ang="0">
                <a:pos x="168543" y="9882"/>
              </a:cxn>
              <a:cxn ang="0">
                <a:pos x="1384299" y="9882"/>
              </a:cxn>
              <a:cxn ang="0">
                <a:pos x="1384299" y="0"/>
              </a:cxn>
              <a:cxn ang="0">
                <a:pos x="167521" y="0"/>
              </a:cxn>
              <a:cxn ang="0">
                <a:pos x="152724" y="0"/>
              </a:cxn>
              <a:cxn ang="0">
                <a:pos x="152724" y="343391"/>
              </a:cxn>
              <a:cxn ang="0">
                <a:pos x="107087" y="343391"/>
              </a:cxn>
              <a:cxn ang="0">
                <a:pos x="107087" y="0"/>
              </a:cxn>
              <a:cxn ang="0">
                <a:pos x="0" y="0"/>
              </a:cxn>
              <a:cxn ang="0">
                <a:pos x="0" y="355354"/>
              </a:cxn>
              <a:cxn ang="0">
                <a:pos x="33773" y="355354"/>
              </a:cxn>
              <a:cxn ang="0">
                <a:pos x="33773" y="16118"/>
              </a:cxn>
              <a:cxn ang="0">
                <a:pos x="79410" y="16118"/>
              </a:cxn>
              <a:cxn ang="0">
                <a:pos x="79410" y="355354"/>
              </a:cxn>
              <a:cxn ang="0">
                <a:pos x="167521" y="355354"/>
              </a:cxn>
            </a:cxnLst>
            <a:rect l="txL" t="txT" r="txR" b="txB"/>
            <a:pathLst>
              <a:path w="1386790" h="524933">
                <a:moveTo>
                  <a:pt x="167822" y="524933"/>
                </a:moveTo>
                <a:lnTo>
                  <a:pt x="168846" y="524933"/>
                </a:lnTo>
                <a:lnTo>
                  <a:pt x="168846" y="14598"/>
                </a:lnTo>
                <a:lnTo>
                  <a:pt x="1386790" y="14598"/>
                </a:lnTo>
                <a:lnTo>
                  <a:pt x="1386790" y="0"/>
                </a:lnTo>
                <a:lnTo>
                  <a:pt x="167822" y="0"/>
                </a:lnTo>
                <a:lnTo>
                  <a:pt x="152999" y="0"/>
                </a:lnTo>
                <a:lnTo>
                  <a:pt x="152999" y="507260"/>
                </a:lnTo>
                <a:lnTo>
                  <a:pt x="107280" y="507260"/>
                </a:lnTo>
                <a:lnTo>
                  <a:pt x="107280" y="0"/>
                </a:lnTo>
                <a:lnTo>
                  <a:pt x="0" y="0"/>
                </a:lnTo>
                <a:lnTo>
                  <a:pt x="0" y="524932"/>
                </a:lnTo>
                <a:lnTo>
                  <a:pt x="33834" y="524932"/>
                </a:lnTo>
                <a:lnTo>
                  <a:pt x="33834" y="23810"/>
                </a:lnTo>
                <a:lnTo>
                  <a:pt x="79553" y="23810"/>
                </a:lnTo>
                <a:lnTo>
                  <a:pt x="79553" y="524932"/>
                </a:lnTo>
                <a:lnTo>
                  <a:pt x="167822" y="524932"/>
                </a:lnTo>
                <a:close/>
              </a:path>
            </a:pathLst>
          </a:custGeom>
          <a:solidFill>
            <a:srgbClr val="28A9D6"/>
          </a:solidFill>
          <a:ln w="25400">
            <a:noFill/>
          </a:ln>
        </p:spPr>
        <p:txBody>
          <a:bodyPr rot="10800000" anchor="ctr"/>
          <a:p>
            <a:pPr lvl="0" algn="ctr" eaLnBrk="1" hangingPunct="1">
              <a:buNone/>
            </a:pPr>
            <a:endParaRPr lang="zh-CN" altLang="en-US" dirty="0">
              <a:solidFill>
                <a:srgbClr val="FFFFFF"/>
              </a:solidFill>
              <a:latin typeface="Copperplate Gothic Bold" panose="020E0705020206020404" charset="0"/>
              <a:ea typeface="微软雅黑" panose="020B0503020204020204" pitchFamily="34" charset="-122"/>
            </a:endParaRPr>
          </a:p>
        </p:txBody>
      </p:sp>
      <p:pic>
        <p:nvPicPr>
          <p:cNvPr id="2058" name="Picture 29"/>
          <p:cNvPicPr>
            <a:picLocks noChangeAspect="1"/>
          </p:cNvPicPr>
          <p:nvPr userDrawn="1"/>
        </p:nvPicPr>
        <p:blipFill>
          <a:blip r:embed="rId3"/>
          <a:stretch>
            <a:fillRect/>
          </a:stretch>
        </p:blipFill>
        <p:spPr>
          <a:xfrm>
            <a:off x="11066463" y="44450"/>
            <a:ext cx="1085850" cy="1008063"/>
          </a:xfrm>
          <a:prstGeom prst="rect">
            <a:avLst/>
          </a:prstGeom>
          <a:noFill/>
          <a:ln w="9525">
            <a:noFill/>
          </a:ln>
        </p:spPr>
      </p:pic>
      <p:sp>
        <p:nvSpPr>
          <p:cNvPr id="24" name="灯片编号占位符 3"/>
          <p:cNvSpPr>
            <a:spLocks noGrp="1"/>
          </p:cNvSpPr>
          <p:nvPr>
            <p:ph type="sldNum" sz="quarter" idx="4"/>
          </p:nvPr>
        </p:nvSpPr>
        <p:spPr>
          <a:xfrm>
            <a:off x="1036638" y="6334125"/>
            <a:ext cx="292100" cy="284163"/>
          </a:xfrm>
          <a:prstGeom prst="rect">
            <a:avLst/>
          </a:prstGeom>
        </p:spPr>
        <p:txBody>
          <a:bodyPr wrap="square" lIns="0" tIns="0" rIns="0" bIns="0" anchor="ctr" anchorCtr="1"/>
          <a:p>
            <a:pPr algn="ctr">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2D37F35D-3403-4CCB-B0FA-CD7D11F728B2}" type="slidenum">
              <a:rPr lang="zh-CN" altLang="en-US"/>
            </a:fld>
            <a:endParaRPr lang="zh-CN" alt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endParaRPr lang="zh-CN" altLang="en-US" smtClean="0"/>
          </a:p>
        </p:txBody>
      </p:sp>
      <p:sp>
        <p:nvSpPr>
          <p:cNvPr id="4" name="灯片编号占位符 3"/>
          <p:cNvSpPr>
            <a:spLocks noGrp="1"/>
          </p:cNvSpPr>
          <p:nvPr>
            <p:ph type="sldNum" sz="quarter" idx="10"/>
          </p:nvPr>
        </p:nvSpPr>
        <p:spPr/>
        <p:txBody>
          <a:bodyPr/>
          <a:lstStyle>
            <a:lvl1pPr>
              <a:defRPr/>
            </a:lvl1pPr>
          </a:lstStyle>
          <a:p>
            <a:fld id="{C2C69316-5F2B-4A68-87D0-DFB9EB00E803}" type="slidenum">
              <a:rPr lang="zh-CN" altLang="en-US"/>
            </a:fld>
            <a:endParaRPr lang="zh-CN" alt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灯片编号占位符 4"/>
          <p:cNvSpPr>
            <a:spLocks noGrp="1"/>
          </p:cNvSpPr>
          <p:nvPr>
            <p:ph type="sldNum" sz="quarter" idx="10"/>
          </p:nvPr>
        </p:nvSpPr>
        <p:spPr/>
        <p:txBody>
          <a:bodyPr/>
          <a:lstStyle>
            <a:lvl1pPr>
              <a:defRPr/>
            </a:lvl1pPr>
          </a:lstStyle>
          <a:p>
            <a:fld id="{73CC4317-08D9-45F8-AD45-33519DE9B85F}" type="slidenum">
              <a:rPr lang="zh-CN" altLang="en-US"/>
            </a:fld>
            <a:endParaRPr lang="zh-CN" alt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灯片编号占位符 6"/>
          <p:cNvSpPr>
            <a:spLocks noGrp="1"/>
          </p:cNvSpPr>
          <p:nvPr>
            <p:ph type="sldNum" sz="quarter" idx="10"/>
          </p:nvPr>
        </p:nvSpPr>
        <p:spPr/>
        <p:txBody>
          <a:bodyPr/>
          <a:lstStyle>
            <a:lvl1pPr>
              <a:defRPr/>
            </a:lvl1pPr>
          </a:lstStyle>
          <a:p>
            <a:fld id="{3D5C5712-1B25-48EF-BC27-97828823B624}" type="slidenum">
              <a:rPr lang="zh-CN" altLang="en-US"/>
            </a:fld>
            <a:endParaRPr lang="zh-CN" alt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灯片编号占位符 2"/>
          <p:cNvSpPr>
            <a:spLocks noGrp="1"/>
          </p:cNvSpPr>
          <p:nvPr>
            <p:ph type="sldNum" sz="quarter" idx="10"/>
          </p:nvPr>
        </p:nvSpPr>
        <p:spPr/>
        <p:txBody>
          <a:bodyPr/>
          <a:lstStyle>
            <a:lvl1pPr>
              <a:defRPr/>
            </a:lvl1pPr>
          </a:lstStyle>
          <a:p>
            <a:fld id="{04D25A98-6CE7-4D44-9610-DC184BDF81D0}" type="slidenum">
              <a:rPr lang="zh-CN" altLang="en-US"/>
            </a:fld>
            <a:endParaRPr lang="zh-CN" alt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lvl1pPr>
              <a:defRPr/>
            </a:lvl1pPr>
          </a:lstStyle>
          <a:p>
            <a:fld id="{EC7784CF-E42A-44BE-9847-2C5882A7C169}" type="slidenum">
              <a:rPr lang="zh-CN" altLang="en-US"/>
            </a:fld>
            <a:endParaRPr lang="zh-CN" alt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灯片编号占位符 4"/>
          <p:cNvSpPr>
            <a:spLocks noGrp="1"/>
          </p:cNvSpPr>
          <p:nvPr>
            <p:ph type="sldNum" sz="quarter" idx="10"/>
          </p:nvPr>
        </p:nvSpPr>
        <p:spPr/>
        <p:txBody>
          <a:bodyPr/>
          <a:lstStyle>
            <a:lvl1pPr>
              <a:defRPr/>
            </a:lvl1pPr>
          </a:lstStyle>
          <a:p>
            <a:fld id="{DCB7295F-0727-4F0C-ABA4-A2E577459595}" type="slidenum">
              <a:rPr lang="zh-CN" altLang="en-US"/>
            </a:fld>
            <a:endParaRPr lang="zh-CN" alt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灯片编号占位符 4"/>
          <p:cNvSpPr>
            <a:spLocks noGrp="1"/>
          </p:cNvSpPr>
          <p:nvPr>
            <p:ph type="sldNum" sz="quarter" idx="10"/>
          </p:nvPr>
        </p:nvSpPr>
        <p:spPr/>
        <p:txBody>
          <a:bodyPr/>
          <a:lstStyle>
            <a:lvl1pPr>
              <a:defRPr/>
            </a:lvl1pPr>
          </a:lstStyle>
          <a:p>
            <a:fld id="{8F116D84-811C-4ECF-96D3-2AA342108538}" type="slidenum">
              <a:rPr lang="zh-CN" altLang="en-US"/>
            </a:fld>
            <a:endParaRPr lang="zh-CN" alt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灯片编号占位符 3"/>
          <p:cNvSpPr>
            <a:spLocks noGrp="1" noChangeArrowheads="1"/>
          </p:cNvSpPr>
          <p:nvPr>
            <p:ph type="sldNum" sz="quarter" idx="4294967295"/>
          </p:nvPr>
        </p:nvSpPr>
        <p:spPr bwMode="auto">
          <a:xfrm>
            <a:off x="944563" y="6338888"/>
            <a:ext cx="53975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lstStyle>
            <a:lvl1pPr algn="ctr">
              <a:defRPr>
                <a:solidFill>
                  <a:srgbClr val="595959"/>
                </a:solidFill>
                <a:latin typeface="+mn-lt"/>
                <a:ea typeface="微软雅黑" panose="020B0503020204020204" pitchFamily="34" charset="-122"/>
                <a:sym typeface="Copperplate Gothic Bold" panose="020E0705020206020404" charset="0"/>
              </a:defRPr>
            </a:lvl1pPr>
          </a:lstStyle>
          <a:p>
            <a:fld id="{4AFA5A56-8D7B-49D8-9343-410F0E939FF9}"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fade/>
  </p:transition>
  <p:txStyles>
    <p:titleStyle>
      <a:lvl1pPr marL="1217930" indent="-1217930" algn="ctr" rtl="0" eaLnBrk="0" fontAlgn="ctr" latinLnBrk="1" hangingPunct="0">
        <a:spcBef>
          <a:spcPct val="0"/>
        </a:spcBef>
        <a:spcAft>
          <a:spcPct val="0"/>
        </a:spcAft>
        <a:defRPr sz="300" u="sng" kern="1200">
          <a:solidFill>
            <a:schemeClr val="tx2"/>
          </a:solidFill>
          <a:latin typeface="+mj-lt"/>
          <a:ea typeface="+mj-ea"/>
          <a:cs typeface="+mj-cs"/>
        </a:defRPr>
      </a:lvl1pPr>
      <a:lvl2pPr marL="1217930" indent="-1217930" algn="ctr" rtl="0" eaLnBrk="0" fontAlgn="ctr" latinLnBrk="1" hangingPunct="0">
        <a:spcBef>
          <a:spcPct val="0"/>
        </a:spcBef>
        <a:spcAft>
          <a:spcPct val="0"/>
        </a:spcAft>
        <a:defRPr sz="300" u="sng">
          <a:solidFill>
            <a:schemeClr val="tx2"/>
          </a:solidFill>
          <a:latin typeface="Copperplate Gothic Bold" panose="020E0705020206020404" charset="0"/>
        </a:defRPr>
      </a:lvl2pPr>
      <a:lvl3pPr marL="1217930" indent="-1217930" algn="ctr" rtl="0" eaLnBrk="0" fontAlgn="ctr" latinLnBrk="1" hangingPunct="0">
        <a:spcBef>
          <a:spcPct val="0"/>
        </a:spcBef>
        <a:spcAft>
          <a:spcPct val="0"/>
        </a:spcAft>
        <a:defRPr sz="300" u="sng">
          <a:solidFill>
            <a:schemeClr val="tx2"/>
          </a:solidFill>
          <a:latin typeface="Copperplate Gothic Bold" panose="020E0705020206020404" charset="0"/>
        </a:defRPr>
      </a:lvl3pPr>
      <a:lvl4pPr marL="1217930" indent="-1217930" algn="ctr" rtl="0" eaLnBrk="0" fontAlgn="ctr" latinLnBrk="1" hangingPunct="0">
        <a:spcBef>
          <a:spcPct val="0"/>
        </a:spcBef>
        <a:spcAft>
          <a:spcPct val="0"/>
        </a:spcAft>
        <a:defRPr sz="300" u="sng">
          <a:solidFill>
            <a:schemeClr val="tx2"/>
          </a:solidFill>
          <a:latin typeface="Copperplate Gothic Bold" panose="020E0705020206020404" charset="0"/>
        </a:defRPr>
      </a:lvl4pPr>
      <a:lvl5pPr marL="1217930" indent="-1217930" algn="ctr" rtl="0" eaLnBrk="0" fontAlgn="ctr" latinLnBrk="1" hangingPunct="0">
        <a:spcBef>
          <a:spcPct val="0"/>
        </a:spcBef>
        <a:spcAft>
          <a:spcPct val="0"/>
        </a:spcAft>
        <a:defRPr sz="300" u="sng">
          <a:solidFill>
            <a:schemeClr val="tx2"/>
          </a:solidFill>
          <a:latin typeface="Copperplate Gothic Bold" panose="020E0705020206020404" charset="0"/>
        </a:defRPr>
      </a:lvl5pPr>
      <a:lvl6pPr marL="1675130" indent="-1217930" algn="ctr" rtl="0" eaLnBrk="0" fontAlgn="ctr" latinLnBrk="1" hangingPunct="0">
        <a:spcBef>
          <a:spcPct val="0"/>
        </a:spcBef>
        <a:spcAft>
          <a:spcPct val="0"/>
        </a:spcAft>
        <a:defRPr sz="300" u="sng">
          <a:solidFill>
            <a:schemeClr val="tx2"/>
          </a:solidFill>
          <a:latin typeface="Copperplate Gothic Bold" panose="020E0705020206020404" charset="0"/>
        </a:defRPr>
      </a:lvl6pPr>
      <a:lvl7pPr marL="2132330" indent="-1217930" algn="ctr" rtl="0" eaLnBrk="0" fontAlgn="ctr" latinLnBrk="1" hangingPunct="0">
        <a:spcBef>
          <a:spcPct val="0"/>
        </a:spcBef>
        <a:spcAft>
          <a:spcPct val="0"/>
        </a:spcAft>
        <a:defRPr sz="300" u="sng">
          <a:solidFill>
            <a:schemeClr val="tx2"/>
          </a:solidFill>
          <a:latin typeface="Copperplate Gothic Bold" panose="020E0705020206020404" charset="0"/>
        </a:defRPr>
      </a:lvl7pPr>
      <a:lvl8pPr marL="2589530" indent="-1217930" algn="ctr" rtl="0" eaLnBrk="0" fontAlgn="ctr" latinLnBrk="1" hangingPunct="0">
        <a:spcBef>
          <a:spcPct val="0"/>
        </a:spcBef>
        <a:spcAft>
          <a:spcPct val="0"/>
        </a:spcAft>
        <a:defRPr sz="300" u="sng">
          <a:solidFill>
            <a:schemeClr val="tx2"/>
          </a:solidFill>
          <a:latin typeface="Copperplate Gothic Bold" panose="020E0705020206020404" charset="0"/>
        </a:defRPr>
      </a:lvl8pPr>
      <a:lvl9pPr marL="3046730" indent="-1217930" algn="ctr" rtl="0" eaLnBrk="0" fontAlgn="ctr" latinLnBrk="1" hangingPunct="0">
        <a:spcBef>
          <a:spcPct val="0"/>
        </a:spcBef>
        <a:spcAft>
          <a:spcPct val="0"/>
        </a:spcAft>
        <a:defRPr sz="300" u="sng">
          <a:solidFill>
            <a:schemeClr val="tx2"/>
          </a:solidFill>
          <a:latin typeface="Copperplate Gothic Bold" panose="020E0705020206020404" charset="0"/>
        </a:defRPr>
      </a:lvl9pPr>
    </p:titleStyle>
    <p:bodyStyle>
      <a:lvl1pPr marL="455930" indent="-455930" algn="l" defTabSz="1217930" rtl="0" eaLnBrk="0" fontAlgn="ctr" latinLnBrk="1" hangingPunct="0">
        <a:spcBef>
          <a:spcPct val="20000"/>
        </a:spcBef>
        <a:spcAft>
          <a:spcPct val="0"/>
        </a:spcAft>
        <a:buFont typeface="Arial" panose="02080604020202020204" pitchFamily="34" charset="0"/>
        <a:buChar char="•"/>
        <a:defRPr sz="300" u="sng" kern="1200">
          <a:solidFill>
            <a:schemeClr val="tx1"/>
          </a:solidFill>
          <a:latin typeface="+mn-lt"/>
          <a:ea typeface="+mn-ea"/>
          <a:cs typeface="+mn-cs"/>
        </a:defRPr>
      </a:lvl1pPr>
      <a:lvl2pPr marL="455930" indent="-455930" algn="l" defTabSz="1217930" rtl="0" eaLnBrk="0" fontAlgn="ctr" latinLnBrk="1" hangingPunct="0">
        <a:spcBef>
          <a:spcPct val="20000"/>
        </a:spcBef>
        <a:spcAft>
          <a:spcPct val="0"/>
        </a:spcAft>
        <a:buChar char="•"/>
        <a:defRPr sz="300" kern="1200">
          <a:solidFill>
            <a:schemeClr val="tx1"/>
          </a:solidFill>
          <a:latin typeface="+mn-lt"/>
          <a:ea typeface="+mn-ea"/>
          <a:cs typeface="+mn-cs"/>
        </a:defRPr>
      </a:lvl2pPr>
      <a:lvl3pPr marL="455930" indent="-455930" algn="l" defTabSz="1217930" rtl="0" eaLnBrk="0" fontAlgn="ctr" latinLnBrk="1" hangingPunct="0">
        <a:spcBef>
          <a:spcPct val="20000"/>
        </a:spcBef>
        <a:spcAft>
          <a:spcPct val="0"/>
        </a:spcAft>
        <a:buChar char="•"/>
        <a:defRPr sz="3700" kern="1200">
          <a:solidFill>
            <a:schemeClr val="tx1"/>
          </a:solidFill>
          <a:latin typeface="+mn-lt"/>
          <a:ea typeface="微软雅黑" panose="020B0503020204020204" pitchFamily="34" charset="-122"/>
          <a:cs typeface="+mn-cs"/>
          <a:sym typeface="Copperplate Gothic Bold" panose="020E0705020206020404" charset="0"/>
        </a:defRPr>
      </a:lvl3pPr>
      <a:lvl4pPr marL="1522730" indent="-303530" algn="l" defTabSz="1217930" rtl="0" eaLnBrk="0" fontAlgn="base" latinLnBrk="1" hangingPunct="0">
        <a:spcBef>
          <a:spcPct val="20000"/>
        </a:spcBef>
        <a:spcAft>
          <a:spcPct val="0"/>
        </a:spcAft>
        <a:buChar char="•"/>
        <a:defRPr sz="3200" kern="1200">
          <a:solidFill>
            <a:schemeClr val="tx1"/>
          </a:solidFill>
          <a:latin typeface="+mn-lt"/>
          <a:ea typeface="微软雅黑" panose="020B0503020204020204" pitchFamily="34" charset="-122"/>
          <a:cs typeface="+mn-cs"/>
          <a:sym typeface="Copperplate Gothic Bold" panose="020E0705020206020404" charset="0"/>
        </a:defRPr>
      </a:lvl4pPr>
      <a:lvl5pPr marL="2132330" indent="-303530" algn="l" defTabSz="1217930" rtl="0" eaLnBrk="0" fontAlgn="base" latinLnBrk="1" hangingPunct="0">
        <a:spcBef>
          <a:spcPct val="20000"/>
        </a:spcBef>
        <a:spcAft>
          <a:spcPct val="0"/>
        </a:spcAft>
        <a:buChar char="–"/>
        <a:defRPr sz="2600" kern="1200">
          <a:solidFill>
            <a:schemeClr val="tx1"/>
          </a:solidFill>
          <a:latin typeface="+mn-lt"/>
          <a:ea typeface="微软雅黑" panose="020B0503020204020204" pitchFamily="34" charset="-122"/>
          <a:cs typeface="+mn-cs"/>
          <a:sym typeface="Copperplate Gothic Bold" panose="020E0705020206020404" charset="0"/>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 name="Freeform 5"/>
          <p:cNvSpPr>
            <a:spLocks noEditPoints="1"/>
          </p:cNvSpPr>
          <p:nvPr/>
        </p:nvSpPr>
        <p:spPr bwMode="auto">
          <a:xfrm>
            <a:off x="6350" y="7599"/>
            <a:ext cx="12192000" cy="2353917"/>
          </a:xfrm>
          <a:custGeom>
            <a:avLst/>
            <a:gdLst>
              <a:gd name="T0" fmla="*/ 7933 w 8000"/>
              <a:gd name="T1" fmla="*/ 1418 h 1542"/>
              <a:gd name="T2" fmla="*/ 7832 w 8000"/>
              <a:gd name="T3" fmla="*/ 1315 h 1542"/>
              <a:gd name="T4" fmla="*/ 7738 w 8000"/>
              <a:gd name="T5" fmla="*/ 1352 h 1542"/>
              <a:gd name="T6" fmla="*/ 7673 w 8000"/>
              <a:gd name="T7" fmla="*/ 1336 h 1542"/>
              <a:gd name="T8" fmla="*/ 7538 w 8000"/>
              <a:gd name="T9" fmla="*/ 1313 h 1542"/>
              <a:gd name="T10" fmla="*/ 7430 w 8000"/>
              <a:gd name="T11" fmla="*/ 1287 h 1542"/>
              <a:gd name="T12" fmla="*/ 7292 w 8000"/>
              <a:gd name="T13" fmla="*/ 1358 h 1542"/>
              <a:gd name="T14" fmla="*/ 7170 w 8000"/>
              <a:gd name="T15" fmla="*/ 1352 h 1542"/>
              <a:gd name="T16" fmla="*/ 6993 w 8000"/>
              <a:gd name="T17" fmla="*/ 1400 h 1542"/>
              <a:gd name="T18" fmla="*/ 6886 w 8000"/>
              <a:gd name="T19" fmla="*/ 1357 h 1542"/>
              <a:gd name="T20" fmla="*/ 6766 w 8000"/>
              <a:gd name="T21" fmla="*/ 1380 h 1542"/>
              <a:gd name="T22" fmla="*/ 6640 w 8000"/>
              <a:gd name="T23" fmla="*/ 1194 h 1542"/>
              <a:gd name="T24" fmla="*/ 6505 w 8000"/>
              <a:gd name="T25" fmla="*/ 1157 h 1542"/>
              <a:gd name="T26" fmla="*/ 6381 w 8000"/>
              <a:gd name="T27" fmla="*/ 1311 h 1542"/>
              <a:gd name="T28" fmla="*/ 6242 w 8000"/>
              <a:gd name="T29" fmla="*/ 1181 h 1542"/>
              <a:gd name="T30" fmla="*/ 5688 w 8000"/>
              <a:gd name="T31" fmla="*/ 818 h 1542"/>
              <a:gd name="T32" fmla="*/ 5396 w 8000"/>
              <a:gd name="T33" fmla="*/ 674 h 1542"/>
              <a:gd name="T34" fmla="*/ 5346 w 8000"/>
              <a:gd name="T35" fmla="*/ 615 h 1542"/>
              <a:gd name="T36" fmla="*/ 5292 w 8000"/>
              <a:gd name="T37" fmla="*/ 1274 h 1542"/>
              <a:gd name="T38" fmla="*/ 5007 w 8000"/>
              <a:gd name="T39" fmla="*/ 1089 h 1542"/>
              <a:gd name="T40" fmla="*/ 4819 w 8000"/>
              <a:gd name="T41" fmla="*/ 685 h 1542"/>
              <a:gd name="T42" fmla="*/ 4540 w 8000"/>
              <a:gd name="T43" fmla="*/ 1250 h 1542"/>
              <a:gd name="T44" fmla="*/ 4474 w 8000"/>
              <a:gd name="T45" fmla="*/ 1255 h 1542"/>
              <a:gd name="T46" fmla="*/ 4398 w 8000"/>
              <a:gd name="T47" fmla="*/ 1265 h 1542"/>
              <a:gd name="T48" fmla="*/ 4286 w 8000"/>
              <a:gd name="T49" fmla="*/ 1131 h 1542"/>
              <a:gd name="T50" fmla="*/ 4046 w 8000"/>
              <a:gd name="T51" fmla="*/ 1117 h 1542"/>
              <a:gd name="T52" fmla="*/ 3923 w 8000"/>
              <a:gd name="T53" fmla="*/ 975 h 1542"/>
              <a:gd name="T54" fmla="*/ 3742 w 8000"/>
              <a:gd name="T55" fmla="*/ 1095 h 1542"/>
              <a:gd name="T56" fmla="*/ 3585 w 8000"/>
              <a:gd name="T57" fmla="*/ 1415 h 1542"/>
              <a:gd name="T58" fmla="*/ 3463 w 8000"/>
              <a:gd name="T59" fmla="*/ 1255 h 1542"/>
              <a:gd name="T60" fmla="*/ 3390 w 8000"/>
              <a:gd name="T61" fmla="*/ 372 h 1542"/>
              <a:gd name="T62" fmla="*/ 3367 w 8000"/>
              <a:gd name="T63" fmla="*/ 187 h 1542"/>
              <a:gd name="T64" fmla="*/ 3329 w 8000"/>
              <a:gd name="T65" fmla="*/ 695 h 1542"/>
              <a:gd name="T66" fmla="*/ 2997 w 8000"/>
              <a:gd name="T67" fmla="*/ 1479 h 1542"/>
              <a:gd name="T68" fmla="*/ 2797 w 8000"/>
              <a:gd name="T69" fmla="*/ 1119 h 1542"/>
              <a:gd name="T70" fmla="*/ 2628 w 8000"/>
              <a:gd name="T71" fmla="*/ 1372 h 1542"/>
              <a:gd name="T72" fmla="*/ 2470 w 8000"/>
              <a:gd name="T73" fmla="*/ 1378 h 1542"/>
              <a:gd name="T74" fmla="*/ 2310 w 8000"/>
              <a:gd name="T75" fmla="*/ 1440 h 1542"/>
              <a:gd name="T76" fmla="*/ 2152 w 8000"/>
              <a:gd name="T77" fmla="*/ 1391 h 1542"/>
              <a:gd name="T78" fmla="*/ 2055 w 8000"/>
              <a:gd name="T79" fmla="*/ 1463 h 1542"/>
              <a:gd name="T80" fmla="*/ 1975 w 8000"/>
              <a:gd name="T81" fmla="*/ 1479 h 1542"/>
              <a:gd name="T82" fmla="*/ 1805 w 8000"/>
              <a:gd name="T83" fmla="*/ 1456 h 1542"/>
              <a:gd name="T84" fmla="*/ 1673 w 8000"/>
              <a:gd name="T85" fmla="*/ 1469 h 1542"/>
              <a:gd name="T86" fmla="*/ 1531 w 8000"/>
              <a:gd name="T87" fmla="*/ 1408 h 1542"/>
              <a:gd name="T88" fmla="*/ 1443 w 8000"/>
              <a:gd name="T89" fmla="*/ 1265 h 1542"/>
              <a:gd name="T90" fmla="*/ 1253 w 8000"/>
              <a:gd name="T91" fmla="*/ 1421 h 1542"/>
              <a:gd name="T92" fmla="*/ 1155 w 8000"/>
              <a:gd name="T93" fmla="*/ 1401 h 1542"/>
              <a:gd name="T94" fmla="*/ 1051 w 8000"/>
              <a:gd name="T95" fmla="*/ 1389 h 1542"/>
              <a:gd name="T96" fmla="*/ 969 w 8000"/>
              <a:gd name="T97" fmla="*/ 1224 h 1542"/>
              <a:gd name="T98" fmla="*/ 843 w 8000"/>
              <a:gd name="T99" fmla="*/ 1375 h 1542"/>
              <a:gd name="T100" fmla="*/ 664 w 8000"/>
              <a:gd name="T101" fmla="*/ 1427 h 1542"/>
              <a:gd name="T102" fmla="*/ 515 w 8000"/>
              <a:gd name="T103" fmla="*/ 1241 h 1542"/>
              <a:gd name="T104" fmla="*/ 320 w 8000"/>
              <a:gd name="T105" fmla="*/ 1245 h 1542"/>
              <a:gd name="T106" fmla="*/ 218 w 8000"/>
              <a:gd name="T107" fmla="*/ 1342 h 1542"/>
              <a:gd name="T108" fmla="*/ 56 w 8000"/>
              <a:gd name="T109" fmla="*/ 1357 h 1542"/>
              <a:gd name="T110" fmla="*/ 3369 w 8000"/>
              <a:gd name="T111" fmla="*/ 1408 h 1542"/>
              <a:gd name="T112" fmla="*/ 3356 w 8000"/>
              <a:gd name="T113" fmla="*/ 1141 h 1542"/>
              <a:gd name="T114" fmla="*/ 3356 w 8000"/>
              <a:gd name="T115" fmla="*/ 872 h 1542"/>
              <a:gd name="T116" fmla="*/ 3356 w 8000"/>
              <a:gd name="T117" fmla="*/ 756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000" h="1542">
                <a:moveTo>
                  <a:pt x="7978" y="1472"/>
                </a:moveTo>
                <a:cubicBezTo>
                  <a:pt x="7978" y="1462"/>
                  <a:pt x="7978" y="1462"/>
                  <a:pt x="7978" y="1462"/>
                </a:cubicBezTo>
                <a:cubicBezTo>
                  <a:pt x="7966" y="1462"/>
                  <a:pt x="7966" y="1462"/>
                  <a:pt x="7966" y="1462"/>
                </a:cubicBezTo>
                <a:cubicBezTo>
                  <a:pt x="7966" y="1436"/>
                  <a:pt x="7966" y="1436"/>
                  <a:pt x="7966" y="1436"/>
                </a:cubicBezTo>
                <a:cubicBezTo>
                  <a:pt x="7955" y="1436"/>
                  <a:pt x="7955" y="1436"/>
                  <a:pt x="7955" y="1436"/>
                </a:cubicBezTo>
                <a:cubicBezTo>
                  <a:pt x="7955" y="1420"/>
                  <a:pt x="7955" y="1420"/>
                  <a:pt x="7955" y="1420"/>
                </a:cubicBezTo>
                <a:cubicBezTo>
                  <a:pt x="7941" y="1420"/>
                  <a:pt x="7941" y="1420"/>
                  <a:pt x="7941" y="1420"/>
                </a:cubicBezTo>
                <a:cubicBezTo>
                  <a:pt x="7941" y="1428"/>
                  <a:pt x="7941" y="1428"/>
                  <a:pt x="7941" y="1428"/>
                </a:cubicBezTo>
                <a:cubicBezTo>
                  <a:pt x="7933" y="1428"/>
                  <a:pt x="7933" y="1428"/>
                  <a:pt x="7933" y="1428"/>
                </a:cubicBezTo>
                <a:cubicBezTo>
                  <a:pt x="7933" y="1418"/>
                  <a:pt x="7933" y="1418"/>
                  <a:pt x="7933" y="1418"/>
                </a:cubicBezTo>
                <a:cubicBezTo>
                  <a:pt x="7916" y="1418"/>
                  <a:pt x="7916" y="1418"/>
                  <a:pt x="7916" y="1418"/>
                </a:cubicBezTo>
                <a:cubicBezTo>
                  <a:pt x="7916" y="1433"/>
                  <a:pt x="7916" y="1433"/>
                  <a:pt x="7916" y="1433"/>
                </a:cubicBezTo>
                <a:cubicBezTo>
                  <a:pt x="7895" y="1433"/>
                  <a:pt x="7895" y="1433"/>
                  <a:pt x="7895" y="1433"/>
                </a:cubicBezTo>
                <a:cubicBezTo>
                  <a:pt x="7895" y="1335"/>
                  <a:pt x="7895" y="1335"/>
                  <a:pt x="7895" y="1335"/>
                </a:cubicBezTo>
                <a:cubicBezTo>
                  <a:pt x="7879" y="1335"/>
                  <a:pt x="7879" y="1335"/>
                  <a:pt x="7879" y="1335"/>
                </a:cubicBezTo>
                <a:cubicBezTo>
                  <a:pt x="7855" y="1316"/>
                  <a:pt x="7855" y="1316"/>
                  <a:pt x="7855" y="1316"/>
                </a:cubicBezTo>
                <a:cubicBezTo>
                  <a:pt x="7855" y="1300"/>
                  <a:pt x="7855" y="1300"/>
                  <a:pt x="7855" y="1300"/>
                </a:cubicBezTo>
                <a:cubicBezTo>
                  <a:pt x="7843" y="1300"/>
                  <a:pt x="7843" y="1300"/>
                  <a:pt x="7843" y="1300"/>
                </a:cubicBezTo>
                <a:cubicBezTo>
                  <a:pt x="7843" y="1315"/>
                  <a:pt x="7843" y="1315"/>
                  <a:pt x="7843" y="1315"/>
                </a:cubicBezTo>
                <a:cubicBezTo>
                  <a:pt x="7832" y="1315"/>
                  <a:pt x="7832" y="1315"/>
                  <a:pt x="7832" y="1315"/>
                </a:cubicBezTo>
                <a:cubicBezTo>
                  <a:pt x="7832" y="1300"/>
                  <a:pt x="7832" y="1300"/>
                  <a:pt x="7832" y="1300"/>
                </a:cubicBezTo>
                <a:cubicBezTo>
                  <a:pt x="7821" y="1300"/>
                  <a:pt x="7821" y="1300"/>
                  <a:pt x="7821" y="1300"/>
                </a:cubicBezTo>
                <a:cubicBezTo>
                  <a:pt x="7821" y="1315"/>
                  <a:pt x="7821" y="1315"/>
                  <a:pt x="7821" y="1315"/>
                </a:cubicBezTo>
                <a:cubicBezTo>
                  <a:pt x="7806" y="1335"/>
                  <a:pt x="7806" y="1335"/>
                  <a:pt x="7806" y="1335"/>
                </a:cubicBezTo>
                <a:cubicBezTo>
                  <a:pt x="7789" y="1335"/>
                  <a:pt x="7789" y="1335"/>
                  <a:pt x="7789" y="1335"/>
                </a:cubicBezTo>
                <a:cubicBezTo>
                  <a:pt x="7789" y="1436"/>
                  <a:pt x="7789" y="1436"/>
                  <a:pt x="7789" y="1436"/>
                </a:cubicBezTo>
                <a:cubicBezTo>
                  <a:pt x="7749" y="1436"/>
                  <a:pt x="7749" y="1436"/>
                  <a:pt x="7749" y="1436"/>
                </a:cubicBezTo>
                <a:cubicBezTo>
                  <a:pt x="7749" y="1345"/>
                  <a:pt x="7749" y="1345"/>
                  <a:pt x="7749" y="1345"/>
                </a:cubicBezTo>
                <a:cubicBezTo>
                  <a:pt x="7738" y="1345"/>
                  <a:pt x="7738" y="1345"/>
                  <a:pt x="7738" y="1345"/>
                </a:cubicBezTo>
                <a:cubicBezTo>
                  <a:pt x="7738" y="1352"/>
                  <a:pt x="7738" y="1352"/>
                  <a:pt x="7738" y="1352"/>
                </a:cubicBezTo>
                <a:cubicBezTo>
                  <a:pt x="7724" y="1352"/>
                  <a:pt x="7724" y="1352"/>
                  <a:pt x="7724" y="1352"/>
                </a:cubicBezTo>
                <a:cubicBezTo>
                  <a:pt x="7724" y="1337"/>
                  <a:pt x="7724" y="1337"/>
                  <a:pt x="7724" y="1337"/>
                </a:cubicBezTo>
                <a:cubicBezTo>
                  <a:pt x="7713" y="1337"/>
                  <a:pt x="7713" y="1337"/>
                  <a:pt x="7713" y="1337"/>
                </a:cubicBezTo>
                <a:cubicBezTo>
                  <a:pt x="7713" y="1321"/>
                  <a:pt x="7713" y="1321"/>
                  <a:pt x="7713" y="1321"/>
                </a:cubicBezTo>
                <a:cubicBezTo>
                  <a:pt x="7697" y="1321"/>
                  <a:pt x="7697" y="1321"/>
                  <a:pt x="7697" y="1321"/>
                </a:cubicBezTo>
                <a:cubicBezTo>
                  <a:pt x="7697" y="1336"/>
                  <a:pt x="7697" y="1336"/>
                  <a:pt x="7697" y="1336"/>
                </a:cubicBezTo>
                <a:cubicBezTo>
                  <a:pt x="7687" y="1336"/>
                  <a:pt x="7687" y="1336"/>
                  <a:pt x="7687" y="1336"/>
                </a:cubicBezTo>
                <a:cubicBezTo>
                  <a:pt x="7687" y="1324"/>
                  <a:pt x="7687" y="1324"/>
                  <a:pt x="7687" y="1324"/>
                </a:cubicBezTo>
                <a:cubicBezTo>
                  <a:pt x="7673" y="1324"/>
                  <a:pt x="7673" y="1324"/>
                  <a:pt x="7673" y="1324"/>
                </a:cubicBezTo>
                <a:cubicBezTo>
                  <a:pt x="7673" y="1336"/>
                  <a:pt x="7673" y="1336"/>
                  <a:pt x="7673" y="1336"/>
                </a:cubicBezTo>
                <a:cubicBezTo>
                  <a:pt x="7659" y="1336"/>
                  <a:pt x="7659" y="1336"/>
                  <a:pt x="7659" y="1336"/>
                </a:cubicBezTo>
                <a:cubicBezTo>
                  <a:pt x="7659" y="1326"/>
                  <a:pt x="7659" y="1326"/>
                  <a:pt x="7659" y="1326"/>
                </a:cubicBezTo>
                <a:cubicBezTo>
                  <a:pt x="7645" y="1326"/>
                  <a:pt x="7645" y="1326"/>
                  <a:pt x="7645" y="1326"/>
                </a:cubicBezTo>
                <a:cubicBezTo>
                  <a:pt x="7645" y="1356"/>
                  <a:pt x="7645" y="1356"/>
                  <a:pt x="7645" y="1356"/>
                </a:cubicBezTo>
                <a:cubicBezTo>
                  <a:pt x="7616" y="1356"/>
                  <a:pt x="7616" y="1356"/>
                  <a:pt x="7616" y="1356"/>
                </a:cubicBezTo>
                <a:cubicBezTo>
                  <a:pt x="7616" y="1439"/>
                  <a:pt x="7616" y="1439"/>
                  <a:pt x="7616" y="1439"/>
                </a:cubicBezTo>
                <a:cubicBezTo>
                  <a:pt x="7581" y="1439"/>
                  <a:pt x="7581" y="1439"/>
                  <a:pt x="7581" y="1439"/>
                </a:cubicBezTo>
                <a:cubicBezTo>
                  <a:pt x="7581" y="1337"/>
                  <a:pt x="7581" y="1337"/>
                  <a:pt x="7581" y="1337"/>
                </a:cubicBezTo>
                <a:cubicBezTo>
                  <a:pt x="7557" y="1337"/>
                  <a:pt x="7557" y="1337"/>
                  <a:pt x="7557" y="1337"/>
                </a:cubicBezTo>
                <a:cubicBezTo>
                  <a:pt x="7538" y="1313"/>
                  <a:pt x="7538" y="1313"/>
                  <a:pt x="7538" y="1313"/>
                </a:cubicBezTo>
                <a:cubicBezTo>
                  <a:pt x="7497" y="1313"/>
                  <a:pt x="7497" y="1313"/>
                  <a:pt x="7497" y="1313"/>
                </a:cubicBezTo>
                <a:cubicBezTo>
                  <a:pt x="7497" y="1416"/>
                  <a:pt x="7497" y="1416"/>
                  <a:pt x="7497" y="1416"/>
                </a:cubicBezTo>
                <a:cubicBezTo>
                  <a:pt x="7483" y="1416"/>
                  <a:pt x="7483" y="1416"/>
                  <a:pt x="7483" y="1416"/>
                </a:cubicBezTo>
                <a:cubicBezTo>
                  <a:pt x="7483" y="1314"/>
                  <a:pt x="7483" y="1314"/>
                  <a:pt x="7483" y="1314"/>
                </a:cubicBezTo>
                <a:cubicBezTo>
                  <a:pt x="7465" y="1285"/>
                  <a:pt x="7465" y="1285"/>
                  <a:pt x="7465" y="1285"/>
                </a:cubicBezTo>
                <a:cubicBezTo>
                  <a:pt x="7452" y="1285"/>
                  <a:pt x="7452" y="1285"/>
                  <a:pt x="7452" y="1285"/>
                </a:cubicBezTo>
                <a:cubicBezTo>
                  <a:pt x="7452" y="1291"/>
                  <a:pt x="7452" y="1291"/>
                  <a:pt x="7452" y="1291"/>
                </a:cubicBezTo>
                <a:cubicBezTo>
                  <a:pt x="7441" y="1291"/>
                  <a:pt x="7441" y="1291"/>
                  <a:pt x="7441" y="1291"/>
                </a:cubicBezTo>
                <a:cubicBezTo>
                  <a:pt x="7441" y="1287"/>
                  <a:pt x="7441" y="1287"/>
                  <a:pt x="7441" y="1287"/>
                </a:cubicBezTo>
                <a:cubicBezTo>
                  <a:pt x="7430" y="1287"/>
                  <a:pt x="7430" y="1287"/>
                  <a:pt x="7430" y="1287"/>
                </a:cubicBezTo>
                <a:cubicBezTo>
                  <a:pt x="7430" y="1301"/>
                  <a:pt x="7430" y="1301"/>
                  <a:pt x="7430" y="1301"/>
                </a:cubicBezTo>
                <a:cubicBezTo>
                  <a:pt x="7383" y="1301"/>
                  <a:pt x="7383" y="1301"/>
                  <a:pt x="7383" y="1301"/>
                </a:cubicBezTo>
                <a:cubicBezTo>
                  <a:pt x="7383" y="1286"/>
                  <a:pt x="7383" y="1286"/>
                  <a:pt x="7383" y="1286"/>
                </a:cubicBezTo>
                <a:cubicBezTo>
                  <a:pt x="7370" y="1261"/>
                  <a:pt x="7370" y="1261"/>
                  <a:pt x="7370" y="1261"/>
                </a:cubicBezTo>
                <a:cubicBezTo>
                  <a:pt x="7326" y="1261"/>
                  <a:pt x="7326" y="1261"/>
                  <a:pt x="7326" y="1261"/>
                </a:cubicBezTo>
                <a:cubicBezTo>
                  <a:pt x="7326" y="1286"/>
                  <a:pt x="7326" y="1286"/>
                  <a:pt x="7326" y="1286"/>
                </a:cubicBezTo>
                <a:cubicBezTo>
                  <a:pt x="7297" y="1286"/>
                  <a:pt x="7297" y="1286"/>
                  <a:pt x="7297" y="1286"/>
                </a:cubicBezTo>
                <a:cubicBezTo>
                  <a:pt x="7297" y="1303"/>
                  <a:pt x="7297" y="1303"/>
                  <a:pt x="7297" y="1303"/>
                </a:cubicBezTo>
                <a:cubicBezTo>
                  <a:pt x="7292" y="1303"/>
                  <a:pt x="7292" y="1303"/>
                  <a:pt x="7292" y="1303"/>
                </a:cubicBezTo>
                <a:cubicBezTo>
                  <a:pt x="7292" y="1358"/>
                  <a:pt x="7292" y="1358"/>
                  <a:pt x="7292" y="1358"/>
                </a:cubicBezTo>
                <a:cubicBezTo>
                  <a:pt x="7281" y="1358"/>
                  <a:pt x="7281" y="1358"/>
                  <a:pt x="7281" y="1358"/>
                </a:cubicBezTo>
                <a:cubicBezTo>
                  <a:pt x="7281" y="1302"/>
                  <a:pt x="7281" y="1302"/>
                  <a:pt x="7281" y="1302"/>
                </a:cubicBezTo>
                <a:cubicBezTo>
                  <a:pt x="7273" y="1302"/>
                  <a:pt x="7273" y="1302"/>
                  <a:pt x="7273" y="1302"/>
                </a:cubicBezTo>
                <a:cubicBezTo>
                  <a:pt x="7273" y="1279"/>
                  <a:pt x="7273" y="1279"/>
                  <a:pt x="7273" y="1279"/>
                </a:cubicBezTo>
                <a:cubicBezTo>
                  <a:pt x="7210" y="1279"/>
                  <a:pt x="7210" y="1279"/>
                  <a:pt x="7210" y="1279"/>
                </a:cubicBezTo>
                <a:cubicBezTo>
                  <a:pt x="7210" y="1303"/>
                  <a:pt x="7210" y="1303"/>
                  <a:pt x="7210" y="1303"/>
                </a:cubicBezTo>
                <a:cubicBezTo>
                  <a:pt x="7179" y="1303"/>
                  <a:pt x="7179" y="1303"/>
                  <a:pt x="7179" y="1303"/>
                </a:cubicBezTo>
                <a:cubicBezTo>
                  <a:pt x="7179" y="1323"/>
                  <a:pt x="7179" y="1323"/>
                  <a:pt x="7179" y="1323"/>
                </a:cubicBezTo>
                <a:cubicBezTo>
                  <a:pt x="7170" y="1323"/>
                  <a:pt x="7170" y="1323"/>
                  <a:pt x="7170" y="1323"/>
                </a:cubicBezTo>
                <a:cubicBezTo>
                  <a:pt x="7170" y="1352"/>
                  <a:pt x="7170" y="1352"/>
                  <a:pt x="7170" y="1352"/>
                </a:cubicBezTo>
                <a:cubicBezTo>
                  <a:pt x="7090" y="1352"/>
                  <a:pt x="7090" y="1352"/>
                  <a:pt x="7090" y="1352"/>
                </a:cubicBezTo>
                <a:cubicBezTo>
                  <a:pt x="7090" y="1362"/>
                  <a:pt x="7090" y="1362"/>
                  <a:pt x="7090" y="1362"/>
                </a:cubicBezTo>
                <a:cubicBezTo>
                  <a:pt x="7069" y="1362"/>
                  <a:pt x="7069" y="1362"/>
                  <a:pt x="7069" y="1362"/>
                </a:cubicBezTo>
                <a:cubicBezTo>
                  <a:pt x="7069" y="1308"/>
                  <a:pt x="7069" y="1308"/>
                  <a:pt x="7069" y="1308"/>
                </a:cubicBezTo>
                <a:cubicBezTo>
                  <a:pt x="7036" y="1308"/>
                  <a:pt x="7036" y="1308"/>
                  <a:pt x="7036" y="1308"/>
                </a:cubicBezTo>
                <a:cubicBezTo>
                  <a:pt x="7036" y="1291"/>
                  <a:pt x="7036" y="1291"/>
                  <a:pt x="7036" y="1291"/>
                </a:cubicBezTo>
                <a:cubicBezTo>
                  <a:pt x="7010" y="1291"/>
                  <a:pt x="7010" y="1291"/>
                  <a:pt x="7010" y="1291"/>
                </a:cubicBezTo>
                <a:cubicBezTo>
                  <a:pt x="7010" y="1305"/>
                  <a:pt x="7010" y="1305"/>
                  <a:pt x="7010" y="1305"/>
                </a:cubicBezTo>
                <a:cubicBezTo>
                  <a:pt x="6993" y="1305"/>
                  <a:pt x="6993" y="1305"/>
                  <a:pt x="6993" y="1305"/>
                </a:cubicBezTo>
                <a:cubicBezTo>
                  <a:pt x="6993" y="1400"/>
                  <a:pt x="6993" y="1400"/>
                  <a:pt x="6993" y="1400"/>
                </a:cubicBezTo>
                <a:cubicBezTo>
                  <a:pt x="6972" y="1400"/>
                  <a:pt x="6972" y="1400"/>
                  <a:pt x="6972" y="1400"/>
                </a:cubicBezTo>
                <a:cubicBezTo>
                  <a:pt x="6972" y="1391"/>
                  <a:pt x="6972" y="1391"/>
                  <a:pt x="6972" y="1391"/>
                </a:cubicBezTo>
                <a:cubicBezTo>
                  <a:pt x="6952" y="1391"/>
                  <a:pt x="6952" y="1391"/>
                  <a:pt x="6952" y="1391"/>
                </a:cubicBezTo>
                <a:cubicBezTo>
                  <a:pt x="6952" y="1405"/>
                  <a:pt x="6952" y="1405"/>
                  <a:pt x="6952" y="1405"/>
                </a:cubicBezTo>
                <a:cubicBezTo>
                  <a:pt x="6936" y="1405"/>
                  <a:pt x="6936" y="1405"/>
                  <a:pt x="6936" y="1405"/>
                </a:cubicBezTo>
                <a:cubicBezTo>
                  <a:pt x="6936" y="1375"/>
                  <a:pt x="6936" y="1375"/>
                  <a:pt x="6936" y="1375"/>
                </a:cubicBezTo>
                <a:cubicBezTo>
                  <a:pt x="6922" y="1375"/>
                  <a:pt x="6922" y="1375"/>
                  <a:pt x="6922" y="1375"/>
                </a:cubicBezTo>
                <a:cubicBezTo>
                  <a:pt x="6922" y="1357"/>
                  <a:pt x="6922" y="1357"/>
                  <a:pt x="6922" y="1357"/>
                </a:cubicBezTo>
                <a:cubicBezTo>
                  <a:pt x="6906" y="1357"/>
                  <a:pt x="6906" y="1357"/>
                  <a:pt x="6906" y="1357"/>
                </a:cubicBezTo>
                <a:cubicBezTo>
                  <a:pt x="6886" y="1357"/>
                  <a:pt x="6886" y="1357"/>
                  <a:pt x="6886" y="1357"/>
                </a:cubicBezTo>
                <a:cubicBezTo>
                  <a:pt x="6886" y="1348"/>
                  <a:pt x="6886" y="1348"/>
                  <a:pt x="6886" y="1348"/>
                </a:cubicBezTo>
                <a:cubicBezTo>
                  <a:pt x="6852" y="1348"/>
                  <a:pt x="6852" y="1348"/>
                  <a:pt x="6852" y="1348"/>
                </a:cubicBezTo>
                <a:cubicBezTo>
                  <a:pt x="6852" y="1334"/>
                  <a:pt x="6852" y="1334"/>
                  <a:pt x="6852" y="1334"/>
                </a:cubicBezTo>
                <a:cubicBezTo>
                  <a:pt x="6839" y="1334"/>
                  <a:pt x="6839" y="1334"/>
                  <a:pt x="6839" y="1334"/>
                </a:cubicBezTo>
                <a:cubicBezTo>
                  <a:pt x="6839" y="1344"/>
                  <a:pt x="6839" y="1344"/>
                  <a:pt x="6839" y="1344"/>
                </a:cubicBezTo>
                <a:cubicBezTo>
                  <a:pt x="6786" y="1344"/>
                  <a:pt x="6786" y="1344"/>
                  <a:pt x="6786" y="1344"/>
                </a:cubicBezTo>
                <a:cubicBezTo>
                  <a:pt x="6786" y="1355"/>
                  <a:pt x="6786" y="1355"/>
                  <a:pt x="6786" y="1355"/>
                </a:cubicBezTo>
                <a:cubicBezTo>
                  <a:pt x="6776" y="1355"/>
                  <a:pt x="6776" y="1355"/>
                  <a:pt x="6776" y="1355"/>
                </a:cubicBezTo>
                <a:cubicBezTo>
                  <a:pt x="6776" y="1370"/>
                  <a:pt x="6776" y="1370"/>
                  <a:pt x="6776" y="1370"/>
                </a:cubicBezTo>
                <a:cubicBezTo>
                  <a:pt x="6766" y="1380"/>
                  <a:pt x="6766" y="1380"/>
                  <a:pt x="6766" y="1380"/>
                </a:cubicBezTo>
                <a:cubicBezTo>
                  <a:pt x="6766" y="1411"/>
                  <a:pt x="6766" y="1411"/>
                  <a:pt x="6766" y="1411"/>
                </a:cubicBezTo>
                <a:cubicBezTo>
                  <a:pt x="6755" y="1411"/>
                  <a:pt x="6755" y="1411"/>
                  <a:pt x="6755" y="1411"/>
                </a:cubicBezTo>
                <a:cubicBezTo>
                  <a:pt x="6755" y="1381"/>
                  <a:pt x="6755" y="1381"/>
                  <a:pt x="6755" y="1381"/>
                </a:cubicBezTo>
                <a:cubicBezTo>
                  <a:pt x="6744" y="1367"/>
                  <a:pt x="6744" y="1367"/>
                  <a:pt x="6744" y="1367"/>
                </a:cubicBezTo>
                <a:cubicBezTo>
                  <a:pt x="6744" y="1291"/>
                  <a:pt x="6744" y="1291"/>
                  <a:pt x="6744" y="1291"/>
                </a:cubicBezTo>
                <a:cubicBezTo>
                  <a:pt x="6727" y="1291"/>
                  <a:pt x="6727" y="1291"/>
                  <a:pt x="6727" y="1291"/>
                </a:cubicBezTo>
                <a:cubicBezTo>
                  <a:pt x="6727" y="1217"/>
                  <a:pt x="6727" y="1217"/>
                  <a:pt x="6727" y="1217"/>
                </a:cubicBezTo>
                <a:cubicBezTo>
                  <a:pt x="6670" y="1217"/>
                  <a:pt x="6670" y="1217"/>
                  <a:pt x="6670" y="1217"/>
                </a:cubicBezTo>
                <a:cubicBezTo>
                  <a:pt x="6670" y="1194"/>
                  <a:pt x="6670" y="1194"/>
                  <a:pt x="6670" y="1194"/>
                </a:cubicBezTo>
                <a:cubicBezTo>
                  <a:pt x="6640" y="1194"/>
                  <a:pt x="6640" y="1194"/>
                  <a:pt x="6640" y="1194"/>
                </a:cubicBezTo>
                <a:cubicBezTo>
                  <a:pt x="6640" y="1246"/>
                  <a:pt x="6640" y="1246"/>
                  <a:pt x="6640" y="1246"/>
                </a:cubicBezTo>
                <a:cubicBezTo>
                  <a:pt x="6625" y="1246"/>
                  <a:pt x="6625" y="1246"/>
                  <a:pt x="6625" y="1246"/>
                </a:cubicBezTo>
                <a:cubicBezTo>
                  <a:pt x="6625" y="1229"/>
                  <a:pt x="6625" y="1229"/>
                  <a:pt x="6625" y="1229"/>
                </a:cubicBezTo>
                <a:cubicBezTo>
                  <a:pt x="6625" y="1229"/>
                  <a:pt x="6614" y="1229"/>
                  <a:pt x="6609" y="1229"/>
                </a:cubicBezTo>
                <a:cubicBezTo>
                  <a:pt x="6604" y="1229"/>
                  <a:pt x="6604" y="1246"/>
                  <a:pt x="6604" y="1246"/>
                </a:cubicBezTo>
                <a:cubicBezTo>
                  <a:pt x="6604" y="1293"/>
                  <a:pt x="6604" y="1293"/>
                  <a:pt x="6604" y="1293"/>
                </a:cubicBezTo>
                <a:cubicBezTo>
                  <a:pt x="6562" y="1293"/>
                  <a:pt x="6562" y="1293"/>
                  <a:pt x="6562" y="1293"/>
                </a:cubicBezTo>
                <a:cubicBezTo>
                  <a:pt x="6562" y="1130"/>
                  <a:pt x="6562" y="1130"/>
                  <a:pt x="6562" y="1130"/>
                </a:cubicBezTo>
                <a:cubicBezTo>
                  <a:pt x="6505" y="1130"/>
                  <a:pt x="6505" y="1130"/>
                  <a:pt x="6505" y="1130"/>
                </a:cubicBezTo>
                <a:cubicBezTo>
                  <a:pt x="6505" y="1157"/>
                  <a:pt x="6505" y="1157"/>
                  <a:pt x="6505" y="1157"/>
                </a:cubicBezTo>
                <a:cubicBezTo>
                  <a:pt x="6481" y="1157"/>
                  <a:pt x="6477" y="1169"/>
                  <a:pt x="6477" y="1169"/>
                </a:cubicBezTo>
                <a:cubicBezTo>
                  <a:pt x="6450" y="1169"/>
                  <a:pt x="6450" y="1169"/>
                  <a:pt x="6450" y="1169"/>
                </a:cubicBezTo>
                <a:cubicBezTo>
                  <a:pt x="6450" y="1202"/>
                  <a:pt x="6450" y="1202"/>
                  <a:pt x="6450" y="1202"/>
                </a:cubicBezTo>
                <a:cubicBezTo>
                  <a:pt x="6438" y="1202"/>
                  <a:pt x="6438" y="1202"/>
                  <a:pt x="6438" y="1202"/>
                </a:cubicBezTo>
                <a:cubicBezTo>
                  <a:pt x="6438" y="1333"/>
                  <a:pt x="6438" y="1333"/>
                  <a:pt x="6438" y="1333"/>
                </a:cubicBezTo>
                <a:cubicBezTo>
                  <a:pt x="6414" y="1333"/>
                  <a:pt x="6414" y="1333"/>
                  <a:pt x="6414" y="1333"/>
                </a:cubicBezTo>
                <a:cubicBezTo>
                  <a:pt x="6414" y="1314"/>
                  <a:pt x="6414" y="1314"/>
                  <a:pt x="6414" y="1314"/>
                </a:cubicBezTo>
                <a:cubicBezTo>
                  <a:pt x="6401" y="1301"/>
                  <a:pt x="6401" y="1301"/>
                  <a:pt x="6401" y="1301"/>
                </a:cubicBezTo>
                <a:cubicBezTo>
                  <a:pt x="6394" y="1301"/>
                  <a:pt x="6394" y="1301"/>
                  <a:pt x="6394" y="1301"/>
                </a:cubicBezTo>
                <a:cubicBezTo>
                  <a:pt x="6381" y="1311"/>
                  <a:pt x="6381" y="1311"/>
                  <a:pt x="6381" y="1311"/>
                </a:cubicBezTo>
                <a:cubicBezTo>
                  <a:pt x="6381" y="1078"/>
                  <a:pt x="6381" y="1078"/>
                  <a:pt x="6381" y="1078"/>
                </a:cubicBezTo>
                <a:cubicBezTo>
                  <a:pt x="6322" y="1065"/>
                  <a:pt x="6322" y="1065"/>
                  <a:pt x="6322" y="1065"/>
                </a:cubicBezTo>
                <a:cubicBezTo>
                  <a:pt x="6297" y="1065"/>
                  <a:pt x="6297" y="1065"/>
                  <a:pt x="6297" y="1065"/>
                </a:cubicBezTo>
                <a:cubicBezTo>
                  <a:pt x="6297" y="1080"/>
                  <a:pt x="6297" y="1080"/>
                  <a:pt x="6297" y="1080"/>
                </a:cubicBezTo>
                <a:cubicBezTo>
                  <a:pt x="6280" y="1080"/>
                  <a:pt x="6280" y="1080"/>
                  <a:pt x="6280" y="1080"/>
                </a:cubicBezTo>
                <a:cubicBezTo>
                  <a:pt x="6280" y="1135"/>
                  <a:pt x="6280" y="1135"/>
                  <a:pt x="6280" y="1135"/>
                </a:cubicBezTo>
                <a:cubicBezTo>
                  <a:pt x="6264" y="1135"/>
                  <a:pt x="6264" y="1135"/>
                  <a:pt x="6264" y="1135"/>
                </a:cubicBezTo>
                <a:cubicBezTo>
                  <a:pt x="6264" y="1207"/>
                  <a:pt x="6264" y="1207"/>
                  <a:pt x="6264" y="1207"/>
                </a:cubicBezTo>
                <a:cubicBezTo>
                  <a:pt x="6242" y="1207"/>
                  <a:pt x="6242" y="1207"/>
                  <a:pt x="6242" y="1207"/>
                </a:cubicBezTo>
                <a:cubicBezTo>
                  <a:pt x="6242" y="1181"/>
                  <a:pt x="6242" y="1181"/>
                  <a:pt x="6242" y="1181"/>
                </a:cubicBezTo>
                <a:cubicBezTo>
                  <a:pt x="6214" y="1181"/>
                  <a:pt x="6214" y="1181"/>
                  <a:pt x="6214" y="1181"/>
                </a:cubicBezTo>
                <a:cubicBezTo>
                  <a:pt x="6214" y="1098"/>
                  <a:pt x="6214" y="1098"/>
                  <a:pt x="6214" y="1098"/>
                </a:cubicBezTo>
                <a:cubicBezTo>
                  <a:pt x="6196" y="1098"/>
                  <a:pt x="6196" y="1098"/>
                  <a:pt x="6196" y="1098"/>
                </a:cubicBezTo>
                <a:cubicBezTo>
                  <a:pt x="6196" y="1048"/>
                  <a:pt x="6196" y="1048"/>
                  <a:pt x="6196" y="1048"/>
                </a:cubicBezTo>
                <a:cubicBezTo>
                  <a:pt x="6114" y="1039"/>
                  <a:pt x="6114" y="1039"/>
                  <a:pt x="6114" y="1039"/>
                </a:cubicBezTo>
                <a:cubicBezTo>
                  <a:pt x="6114" y="1024"/>
                  <a:pt x="6114" y="1024"/>
                  <a:pt x="6114" y="1024"/>
                </a:cubicBezTo>
                <a:cubicBezTo>
                  <a:pt x="5961" y="1014"/>
                  <a:pt x="5961" y="1014"/>
                  <a:pt x="5961" y="1014"/>
                </a:cubicBezTo>
                <a:cubicBezTo>
                  <a:pt x="5961" y="823"/>
                  <a:pt x="5961" y="823"/>
                  <a:pt x="5961" y="823"/>
                </a:cubicBezTo>
                <a:cubicBezTo>
                  <a:pt x="5826" y="790"/>
                  <a:pt x="5826" y="790"/>
                  <a:pt x="5826" y="790"/>
                </a:cubicBezTo>
                <a:cubicBezTo>
                  <a:pt x="5688" y="818"/>
                  <a:pt x="5688" y="818"/>
                  <a:pt x="5688" y="818"/>
                </a:cubicBezTo>
                <a:cubicBezTo>
                  <a:pt x="5688" y="1359"/>
                  <a:pt x="5688" y="1359"/>
                  <a:pt x="5688" y="1359"/>
                </a:cubicBezTo>
                <a:cubicBezTo>
                  <a:pt x="5605" y="1359"/>
                  <a:pt x="5605" y="1359"/>
                  <a:pt x="5605" y="1359"/>
                </a:cubicBezTo>
                <a:cubicBezTo>
                  <a:pt x="5605" y="451"/>
                  <a:pt x="5605" y="451"/>
                  <a:pt x="5605" y="451"/>
                </a:cubicBezTo>
                <a:cubicBezTo>
                  <a:pt x="5468" y="487"/>
                  <a:pt x="5468" y="487"/>
                  <a:pt x="5468" y="487"/>
                </a:cubicBezTo>
                <a:cubicBezTo>
                  <a:pt x="5468" y="1274"/>
                  <a:pt x="5468" y="1274"/>
                  <a:pt x="5468" y="1274"/>
                </a:cubicBezTo>
                <a:cubicBezTo>
                  <a:pt x="5414" y="1274"/>
                  <a:pt x="5414" y="1274"/>
                  <a:pt x="5414" y="1274"/>
                </a:cubicBezTo>
                <a:cubicBezTo>
                  <a:pt x="5414" y="683"/>
                  <a:pt x="5414" y="683"/>
                  <a:pt x="5414" y="683"/>
                </a:cubicBezTo>
                <a:cubicBezTo>
                  <a:pt x="5404" y="683"/>
                  <a:pt x="5404" y="683"/>
                  <a:pt x="5404" y="683"/>
                </a:cubicBezTo>
                <a:cubicBezTo>
                  <a:pt x="5404" y="674"/>
                  <a:pt x="5404" y="674"/>
                  <a:pt x="5404" y="674"/>
                </a:cubicBezTo>
                <a:cubicBezTo>
                  <a:pt x="5396" y="674"/>
                  <a:pt x="5396" y="674"/>
                  <a:pt x="5396" y="674"/>
                </a:cubicBezTo>
                <a:cubicBezTo>
                  <a:pt x="5396" y="655"/>
                  <a:pt x="5396" y="655"/>
                  <a:pt x="5396" y="655"/>
                </a:cubicBezTo>
                <a:cubicBezTo>
                  <a:pt x="5384" y="655"/>
                  <a:pt x="5384" y="655"/>
                  <a:pt x="5384" y="655"/>
                </a:cubicBezTo>
                <a:cubicBezTo>
                  <a:pt x="5384" y="634"/>
                  <a:pt x="5384" y="634"/>
                  <a:pt x="5384" y="634"/>
                </a:cubicBezTo>
                <a:cubicBezTo>
                  <a:pt x="5367" y="634"/>
                  <a:pt x="5367" y="634"/>
                  <a:pt x="5367" y="634"/>
                </a:cubicBezTo>
                <a:cubicBezTo>
                  <a:pt x="5367" y="615"/>
                  <a:pt x="5367" y="615"/>
                  <a:pt x="5367" y="615"/>
                </a:cubicBezTo>
                <a:cubicBezTo>
                  <a:pt x="5360" y="615"/>
                  <a:pt x="5360" y="615"/>
                  <a:pt x="5360" y="615"/>
                </a:cubicBezTo>
                <a:cubicBezTo>
                  <a:pt x="5360" y="593"/>
                  <a:pt x="5360" y="593"/>
                  <a:pt x="5360" y="593"/>
                </a:cubicBezTo>
                <a:cubicBezTo>
                  <a:pt x="5353" y="532"/>
                  <a:pt x="5353" y="532"/>
                  <a:pt x="5353" y="532"/>
                </a:cubicBezTo>
                <a:cubicBezTo>
                  <a:pt x="5346" y="593"/>
                  <a:pt x="5346" y="593"/>
                  <a:pt x="5346" y="593"/>
                </a:cubicBezTo>
                <a:cubicBezTo>
                  <a:pt x="5346" y="615"/>
                  <a:pt x="5346" y="615"/>
                  <a:pt x="5346" y="615"/>
                </a:cubicBezTo>
                <a:cubicBezTo>
                  <a:pt x="5339" y="615"/>
                  <a:pt x="5339" y="615"/>
                  <a:pt x="5339" y="615"/>
                </a:cubicBezTo>
                <a:cubicBezTo>
                  <a:pt x="5339" y="634"/>
                  <a:pt x="5339" y="634"/>
                  <a:pt x="5339" y="634"/>
                </a:cubicBezTo>
                <a:cubicBezTo>
                  <a:pt x="5322" y="634"/>
                  <a:pt x="5322" y="634"/>
                  <a:pt x="5322" y="634"/>
                </a:cubicBezTo>
                <a:cubicBezTo>
                  <a:pt x="5322" y="655"/>
                  <a:pt x="5322" y="655"/>
                  <a:pt x="5322" y="655"/>
                </a:cubicBezTo>
                <a:cubicBezTo>
                  <a:pt x="5310" y="655"/>
                  <a:pt x="5310" y="655"/>
                  <a:pt x="5310" y="655"/>
                </a:cubicBezTo>
                <a:cubicBezTo>
                  <a:pt x="5310" y="674"/>
                  <a:pt x="5310" y="674"/>
                  <a:pt x="5310" y="674"/>
                </a:cubicBezTo>
                <a:cubicBezTo>
                  <a:pt x="5302" y="674"/>
                  <a:pt x="5302" y="674"/>
                  <a:pt x="5302" y="674"/>
                </a:cubicBezTo>
                <a:cubicBezTo>
                  <a:pt x="5302" y="683"/>
                  <a:pt x="5302" y="683"/>
                  <a:pt x="5302" y="683"/>
                </a:cubicBezTo>
                <a:cubicBezTo>
                  <a:pt x="5292" y="683"/>
                  <a:pt x="5292" y="683"/>
                  <a:pt x="5292" y="683"/>
                </a:cubicBezTo>
                <a:cubicBezTo>
                  <a:pt x="5292" y="1274"/>
                  <a:pt x="5292" y="1274"/>
                  <a:pt x="5292" y="1274"/>
                </a:cubicBezTo>
                <a:cubicBezTo>
                  <a:pt x="5260" y="1274"/>
                  <a:pt x="5260" y="1274"/>
                  <a:pt x="5260" y="1274"/>
                </a:cubicBezTo>
                <a:cubicBezTo>
                  <a:pt x="5260" y="792"/>
                  <a:pt x="5260" y="792"/>
                  <a:pt x="5260" y="792"/>
                </a:cubicBezTo>
                <a:cubicBezTo>
                  <a:pt x="5098" y="792"/>
                  <a:pt x="5098" y="792"/>
                  <a:pt x="5098" y="792"/>
                </a:cubicBezTo>
                <a:cubicBezTo>
                  <a:pt x="5073" y="817"/>
                  <a:pt x="5073" y="817"/>
                  <a:pt x="5073" y="817"/>
                </a:cubicBezTo>
                <a:cubicBezTo>
                  <a:pt x="5073" y="1219"/>
                  <a:pt x="5073" y="1219"/>
                  <a:pt x="5073" y="1219"/>
                </a:cubicBezTo>
                <a:cubicBezTo>
                  <a:pt x="5044" y="1219"/>
                  <a:pt x="5044" y="1219"/>
                  <a:pt x="5044" y="1219"/>
                </a:cubicBezTo>
                <a:cubicBezTo>
                  <a:pt x="5031" y="1237"/>
                  <a:pt x="5031" y="1237"/>
                  <a:pt x="5031" y="1237"/>
                </a:cubicBezTo>
                <a:cubicBezTo>
                  <a:pt x="5031" y="1419"/>
                  <a:pt x="5031" y="1419"/>
                  <a:pt x="5031" y="1419"/>
                </a:cubicBezTo>
                <a:cubicBezTo>
                  <a:pt x="5007" y="1419"/>
                  <a:pt x="5007" y="1419"/>
                  <a:pt x="5007" y="1419"/>
                </a:cubicBezTo>
                <a:cubicBezTo>
                  <a:pt x="5007" y="1089"/>
                  <a:pt x="5007" y="1089"/>
                  <a:pt x="5007" y="1089"/>
                </a:cubicBezTo>
                <a:cubicBezTo>
                  <a:pt x="4993" y="1089"/>
                  <a:pt x="4993" y="1089"/>
                  <a:pt x="4993" y="1089"/>
                </a:cubicBezTo>
                <a:cubicBezTo>
                  <a:pt x="4993" y="1050"/>
                  <a:pt x="4993" y="1050"/>
                  <a:pt x="4993" y="1050"/>
                </a:cubicBezTo>
                <a:cubicBezTo>
                  <a:pt x="4981" y="1050"/>
                  <a:pt x="4981" y="1050"/>
                  <a:pt x="4981" y="1050"/>
                </a:cubicBezTo>
                <a:cubicBezTo>
                  <a:pt x="4981" y="1026"/>
                  <a:pt x="4981" y="1026"/>
                  <a:pt x="4981" y="1026"/>
                </a:cubicBezTo>
                <a:cubicBezTo>
                  <a:pt x="4959" y="1026"/>
                  <a:pt x="4959" y="1026"/>
                  <a:pt x="4959" y="1026"/>
                </a:cubicBezTo>
                <a:cubicBezTo>
                  <a:pt x="4945" y="1016"/>
                  <a:pt x="4945" y="1016"/>
                  <a:pt x="4945" y="1016"/>
                </a:cubicBezTo>
                <a:cubicBezTo>
                  <a:pt x="4945" y="887"/>
                  <a:pt x="4945" y="887"/>
                  <a:pt x="4945" y="887"/>
                </a:cubicBezTo>
                <a:cubicBezTo>
                  <a:pt x="4841" y="919"/>
                  <a:pt x="4841" y="919"/>
                  <a:pt x="4841" y="919"/>
                </a:cubicBezTo>
                <a:cubicBezTo>
                  <a:pt x="4819" y="902"/>
                  <a:pt x="4819" y="902"/>
                  <a:pt x="4819" y="902"/>
                </a:cubicBezTo>
                <a:cubicBezTo>
                  <a:pt x="4819" y="685"/>
                  <a:pt x="4819" y="685"/>
                  <a:pt x="4819" y="685"/>
                </a:cubicBezTo>
                <a:cubicBezTo>
                  <a:pt x="4750" y="668"/>
                  <a:pt x="4750" y="668"/>
                  <a:pt x="4750" y="668"/>
                </a:cubicBezTo>
                <a:cubicBezTo>
                  <a:pt x="4616" y="723"/>
                  <a:pt x="4616" y="723"/>
                  <a:pt x="4616" y="723"/>
                </a:cubicBezTo>
                <a:cubicBezTo>
                  <a:pt x="4616" y="734"/>
                  <a:pt x="4616" y="734"/>
                  <a:pt x="4616" y="734"/>
                </a:cubicBezTo>
                <a:cubicBezTo>
                  <a:pt x="4593" y="720"/>
                  <a:pt x="4593" y="720"/>
                  <a:pt x="4593" y="720"/>
                </a:cubicBezTo>
                <a:cubicBezTo>
                  <a:pt x="4574" y="720"/>
                  <a:pt x="4574" y="720"/>
                  <a:pt x="4574" y="720"/>
                </a:cubicBezTo>
                <a:cubicBezTo>
                  <a:pt x="4574" y="739"/>
                  <a:pt x="4574" y="739"/>
                  <a:pt x="4574" y="739"/>
                </a:cubicBezTo>
                <a:cubicBezTo>
                  <a:pt x="4551" y="739"/>
                  <a:pt x="4551" y="739"/>
                  <a:pt x="4551" y="739"/>
                </a:cubicBezTo>
                <a:cubicBezTo>
                  <a:pt x="4551" y="807"/>
                  <a:pt x="4551" y="807"/>
                  <a:pt x="4551" y="807"/>
                </a:cubicBezTo>
                <a:cubicBezTo>
                  <a:pt x="4540" y="807"/>
                  <a:pt x="4540" y="807"/>
                  <a:pt x="4540" y="807"/>
                </a:cubicBezTo>
                <a:cubicBezTo>
                  <a:pt x="4540" y="1250"/>
                  <a:pt x="4540" y="1250"/>
                  <a:pt x="4540" y="1250"/>
                </a:cubicBezTo>
                <a:cubicBezTo>
                  <a:pt x="4523" y="1250"/>
                  <a:pt x="4523" y="1250"/>
                  <a:pt x="4523" y="1250"/>
                </a:cubicBezTo>
                <a:cubicBezTo>
                  <a:pt x="4516" y="1237"/>
                  <a:pt x="4516" y="1237"/>
                  <a:pt x="4516" y="1237"/>
                </a:cubicBezTo>
                <a:cubicBezTo>
                  <a:pt x="4516" y="1205"/>
                  <a:pt x="4516" y="1205"/>
                  <a:pt x="4516" y="1205"/>
                </a:cubicBezTo>
                <a:cubicBezTo>
                  <a:pt x="4499" y="1205"/>
                  <a:pt x="4499" y="1205"/>
                  <a:pt x="4499" y="1205"/>
                </a:cubicBezTo>
                <a:cubicBezTo>
                  <a:pt x="4499" y="1238"/>
                  <a:pt x="4499" y="1238"/>
                  <a:pt x="4499" y="1238"/>
                </a:cubicBezTo>
                <a:cubicBezTo>
                  <a:pt x="4495" y="1234"/>
                  <a:pt x="4495" y="1234"/>
                  <a:pt x="4495" y="1234"/>
                </a:cubicBezTo>
                <a:cubicBezTo>
                  <a:pt x="4495" y="1245"/>
                  <a:pt x="4495" y="1245"/>
                  <a:pt x="4495" y="1245"/>
                </a:cubicBezTo>
                <a:cubicBezTo>
                  <a:pt x="4482" y="1245"/>
                  <a:pt x="4482" y="1245"/>
                  <a:pt x="4482" y="1245"/>
                </a:cubicBezTo>
                <a:cubicBezTo>
                  <a:pt x="4482" y="1255"/>
                  <a:pt x="4482" y="1255"/>
                  <a:pt x="4482" y="1255"/>
                </a:cubicBezTo>
                <a:cubicBezTo>
                  <a:pt x="4474" y="1255"/>
                  <a:pt x="4474" y="1255"/>
                  <a:pt x="4474" y="1255"/>
                </a:cubicBezTo>
                <a:cubicBezTo>
                  <a:pt x="4474" y="1263"/>
                  <a:pt x="4474" y="1263"/>
                  <a:pt x="4474" y="1263"/>
                </a:cubicBezTo>
                <a:cubicBezTo>
                  <a:pt x="4452" y="1263"/>
                  <a:pt x="4452" y="1263"/>
                  <a:pt x="4452" y="1263"/>
                </a:cubicBezTo>
                <a:cubicBezTo>
                  <a:pt x="4452" y="1251"/>
                  <a:pt x="4452" y="1251"/>
                  <a:pt x="4452" y="1251"/>
                </a:cubicBezTo>
                <a:cubicBezTo>
                  <a:pt x="4468" y="1248"/>
                  <a:pt x="4468" y="1248"/>
                  <a:pt x="4468" y="1248"/>
                </a:cubicBezTo>
                <a:cubicBezTo>
                  <a:pt x="4468" y="1242"/>
                  <a:pt x="4468" y="1242"/>
                  <a:pt x="4468" y="1242"/>
                </a:cubicBezTo>
                <a:cubicBezTo>
                  <a:pt x="4407" y="1242"/>
                  <a:pt x="4407" y="1242"/>
                  <a:pt x="4407" y="1242"/>
                </a:cubicBezTo>
                <a:cubicBezTo>
                  <a:pt x="4409" y="1247"/>
                  <a:pt x="4409" y="1247"/>
                  <a:pt x="4409" y="1247"/>
                </a:cubicBezTo>
                <a:cubicBezTo>
                  <a:pt x="4421" y="1249"/>
                  <a:pt x="4421" y="1249"/>
                  <a:pt x="4421" y="1249"/>
                </a:cubicBezTo>
                <a:cubicBezTo>
                  <a:pt x="4421" y="1260"/>
                  <a:pt x="4421" y="1260"/>
                  <a:pt x="4421" y="1260"/>
                </a:cubicBezTo>
                <a:cubicBezTo>
                  <a:pt x="4398" y="1265"/>
                  <a:pt x="4398" y="1265"/>
                  <a:pt x="4398" y="1265"/>
                </a:cubicBezTo>
                <a:cubicBezTo>
                  <a:pt x="4369" y="1201"/>
                  <a:pt x="4369" y="1201"/>
                  <a:pt x="4369" y="1201"/>
                </a:cubicBezTo>
                <a:cubicBezTo>
                  <a:pt x="4369" y="1161"/>
                  <a:pt x="4369" y="1161"/>
                  <a:pt x="4369" y="1161"/>
                </a:cubicBezTo>
                <a:cubicBezTo>
                  <a:pt x="4369" y="948"/>
                  <a:pt x="4369" y="948"/>
                  <a:pt x="4369" y="948"/>
                </a:cubicBezTo>
                <a:cubicBezTo>
                  <a:pt x="4369" y="948"/>
                  <a:pt x="4379" y="944"/>
                  <a:pt x="4379" y="932"/>
                </a:cubicBezTo>
                <a:cubicBezTo>
                  <a:pt x="4379" y="920"/>
                  <a:pt x="4346" y="917"/>
                  <a:pt x="4333" y="917"/>
                </a:cubicBezTo>
                <a:cubicBezTo>
                  <a:pt x="4320" y="917"/>
                  <a:pt x="4287" y="920"/>
                  <a:pt x="4287" y="932"/>
                </a:cubicBezTo>
                <a:cubicBezTo>
                  <a:pt x="4287" y="944"/>
                  <a:pt x="4297" y="948"/>
                  <a:pt x="4297" y="948"/>
                </a:cubicBezTo>
                <a:cubicBezTo>
                  <a:pt x="4297" y="1161"/>
                  <a:pt x="4297" y="1161"/>
                  <a:pt x="4297" y="1161"/>
                </a:cubicBezTo>
                <a:cubicBezTo>
                  <a:pt x="4286" y="1161"/>
                  <a:pt x="4286" y="1161"/>
                  <a:pt x="4286" y="1161"/>
                </a:cubicBezTo>
                <a:cubicBezTo>
                  <a:pt x="4286" y="1131"/>
                  <a:pt x="4286" y="1131"/>
                  <a:pt x="4286" y="1131"/>
                </a:cubicBezTo>
                <a:cubicBezTo>
                  <a:pt x="4238" y="1091"/>
                  <a:pt x="4238" y="1091"/>
                  <a:pt x="4238" y="1091"/>
                </a:cubicBezTo>
                <a:cubicBezTo>
                  <a:pt x="4238" y="974"/>
                  <a:pt x="4238" y="974"/>
                  <a:pt x="4238" y="974"/>
                </a:cubicBezTo>
                <a:cubicBezTo>
                  <a:pt x="4223" y="974"/>
                  <a:pt x="4223" y="974"/>
                  <a:pt x="4223" y="974"/>
                </a:cubicBezTo>
                <a:cubicBezTo>
                  <a:pt x="4166" y="1010"/>
                  <a:pt x="4166" y="1010"/>
                  <a:pt x="4166" y="1010"/>
                </a:cubicBezTo>
                <a:cubicBezTo>
                  <a:pt x="4166" y="995"/>
                  <a:pt x="4166" y="995"/>
                  <a:pt x="4166" y="995"/>
                </a:cubicBezTo>
                <a:cubicBezTo>
                  <a:pt x="4087" y="995"/>
                  <a:pt x="4087" y="995"/>
                  <a:pt x="4087" y="995"/>
                </a:cubicBezTo>
                <a:cubicBezTo>
                  <a:pt x="4087" y="1012"/>
                  <a:pt x="4087" y="1012"/>
                  <a:pt x="4087" y="1012"/>
                </a:cubicBezTo>
                <a:cubicBezTo>
                  <a:pt x="4069" y="1012"/>
                  <a:pt x="4069" y="1012"/>
                  <a:pt x="4069" y="1012"/>
                </a:cubicBezTo>
                <a:cubicBezTo>
                  <a:pt x="4069" y="1130"/>
                  <a:pt x="4069" y="1130"/>
                  <a:pt x="4069" y="1130"/>
                </a:cubicBezTo>
                <a:cubicBezTo>
                  <a:pt x="4046" y="1117"/>
                  <a:pt x="4046" y="1117"/>
                  <a:pt x="4046" y="1117"/>
                </a:cubicBezTo>
                <a:cubicBezTo>
                  <a:pt x="4046" y="1088"/>
                  <a:pt x="4046" y="1088"/>
                  <a:pt x="4046" y="1088"/>
                </a:cubicBezTo>
                <a:cubicBezTo>
                  <a:pt x="4039" y="1088"/>
                  <a:pt x="4039" y="1088"/>
                  <a:pt x="4039" y="1088"/>
                </a:cubicBezTo>
                <a:cubicBezTo>
                  <a:pt x="4039" y="1118"/>
                  <a:pt x="4039" y="1118"/>
                  <a:pt x="4039" y="1118"/>
                </a:cubicBezTo>
                <a:cubicBezTo>
                  <a:pt x="4032" y="1118"/>
                  <a:pt x="4032" y="1118"/>
                  <a:pt x="4032" y="1118"/>
                </a:cubicBezTo>
                <a:cubicBezTo>
                  <a:pt x="4032" y="1061"/>
                  <a:pt x="4032" y="1061"/>
                  <a:pt x="4032" y="1061"/>
                </a:cubicBezTo>
                <a:cubicBezTo>
                  <a:pt x="3989" y="1061"/>
                  <a:pt x="3989" y="1061"/>
                  <a:pt x="3989" y="1061"/>
                </a:cubicBezTo>
                <a:cubicBezTo>
                  <a:pt x="3989" y="1052"/>
                  <a:pt x="3984" y="1018"/>
                  <a:pt x="3943" y="995"/>
                </a:cubicBezTo>
                <a:cubicBezTo>
                  <a:pt x="3943" y="975"/>
                  <a:pt x="3943" y="975"/>
                  <a:pt x="3943" y="975"/>
                </a:cubicBezTo>
                <a:cubicBezTo>
                  <a:pt x="3933" y="975"/>
                  <a:pt x="3933" y="975"/>
                  <a:pt x="3933" y="975"/>
                </a:cubicBezTo>
                <a:cubicBezTo>
                  <a:pt x="3923" y="975"/>
                  <a:pt x="3923" y="975"/>
                  <a:pt x="3923" y="975"/>
                </a:cubicBezTo>
                <a:cubicBezTo>
                  <a:pt x="3923" y="995"/>
                  <a:pt x="3923" y="995"/>
                  <a:pt x="3923" y="995"/>
                </a:cubicBezTo>
                <a:cubicBezTo>
                  <a:pt x="3882" y="1018"/>
                  <a:pt x="3877" y="1052"/>
                  <a:pt x="3877" y="1061"/>
                </a:cubicBezTo>
                <a:cubicBezTo>
                  <a:pt x="3877" y="1070"/>
                  <a:pt x="3885" y="1078"/>
                  <a:pt x="3885" y="1078"/>
                </a:cubicBezTo>
                <a:cubicBezTo>
                  <a:pt x="3859" y="1078"/>
                  <a:pt x="3859" y="1078"/>
                  <a:pt x="3859" y="1078"/>
                </a:cubicBezTo>
                <a:cubicBezTo>
                  <a:pt x="3846" y="1078"/>
                  <a:pt x="3846" y="1078"/>
                  <a:pt x="3846" y="1078"/>
                </a:cubicBezTo>
                <a:cubicBezTo>
                  <a:pt x="3809" y="1051"/>
                  <a:pt x="3809" y="1051"/>
                  <a:pt x="3809" y="1051"/>
                </a:cubicBezTo>
                <a:cubicBezTo>
                  <a:pt x="3781" y="1070"/>
                  <a:pt x="3781" y="1070"/>
                  <a:pt x="3781" y="1070"/>
                </a:cubicBezTo>
                <a:cubicBezTo>
                  <a:pt x="3770" y="1080"/>
                  <a:pt x="3770" y="1080"/>
                  <a:pt x="3770" y="1080"/>
                </a:cubicBezTo>
                <a:cubicBezTo>
                  <a:pt x="3742" y="1080"/>
                  <a:pt x="3742" y="1080"/>
                  <a:pt x="3742" y="1080"/>
                </a:cubicBezTo>
                <a:cubicBezTo>
                  <a:pt x="3742" y="1095"/>
                  <a:pt x="3742" y="1095"/>
                  <a:pt x="3742" y="1095"/>
                </a:cubicBezTo>
                <a:cubicBezTo>
                  <a:pt x="3759" y="1095"/>
                  <a:pt x="3763" y="1109"/>
                  <a:pt x="3763" y="1109"/>
                </a:cubicBezTo>
                <a:cubicBezTo>
                  <a:pt x="3763" y="1133"/>
                  <a:pt x="3763" y="1133"/>
                  <a:pt x="3763" y="1133"/>
                </a:cubicBezTo>
                <a:cubicBezTo>
                  <a:pt x="3734" y="1133"/>
                  <a:pt x="3734" y="1133"/>
                  <a:pt x="3734" y="1133"/>
                </a:cubicBezTo>
                <a:cubicBezTo>
                  <a:pt x="3734" y="1123"/>
                  <a:pt x="3734" y="1123"/>
                  <a:pt x="3734" y="1123"/>
                </a:cubicBezTo>
                <a:cubicBezTo>
                  <a:pt x="3673" y="1123"/>
                  <a:pt x="3673" y="1123"/>
                  <a:pt x="3673" y="1123"/>
                </a:cubicBezTo>
                <a:cubicBezTo>
                  <a:pt x="3673" y="1147"/>
                  <a:pt x="3673" y="1147"/>
                  <a:pt x="3673" y="1147"/>
                </a:cubicBezTo>
                <a:cubicBezTo>
                  <a:pt x="3635" y="1147"/>
                  <a:pt x="3635" y="1147"/>
                  <a:pt x="3635" y="1147"/>
                </a:cubicBezTo>
                <a:cubicBezTo>
                  <a:pt x="3635" y="1405"/>
                  <a:pt x="3635" y="1405"/>
                  <a:pt x="3635" y="1405"/>
                </a:cubicBezTo>
                <a:cubicBezTo>
                  <a:pt x="3585" y="1405"/>
                  <a:pt x="3585" y="1405"/>
                  <a:pt x="3585" y="1405"/>
                </a:cubicBezTo>
                <a:cubicBezTo>
                  <a:pt x="3585" y="1415"/>
                  <a:pt x="3585" y="1415"/>
                  <a:pt x="3585" y="1415"/>
                </a:cubicBezTo>
                <a:cubicBezTo>
                  <a:pt x="3576" y="1415"/>
                  <a:pt x="3576" y="1415"/>
                  <a:pt x="3576" y="1415"/>
                </a:cubicBezTo>
                <a:cubicBezTo>
                  <a:pt x="3576" y="1437"/>
                  <a:pt x="3576" y="1437"/>
                  <a:pt x="3576" y="1437"/>
                </a:cubicBezTo>
                <a:cubicBezTo>
                  <a:pt x="3565" y="1437"/>
                  <a:pt x="3565" y="1437"/>
                  <a:pt x="3565" y="1437"/>
                </a:cubicBezTo>
                <a:cubicBezTo>
                  <a:pt x="3565" y="1403"/>
                  <a:pt x="3565" y="1403"/>
                  <a:pt x="3565" y="1403"/>
                </a:cubicBezTo>
                <a:cubicBezTo>
                  <a:pt x="3528" y="1403"/>
                  <a:pt x="3528" y="1403"/>
                  <a:pt x="3528" y="1403"/>
                </a:cubicBezTo>
                <a:cubicBezTo>
                  <a:pt x="3528" y="1259"/>
                  <a:pt x="3528" y="1259"/>
                  <a:pt x="3528" y="1259"/>
                </a:cubicBezTo>
                <a:cubicBezTo>
                  <a:pt x="3478" y="1259"/>
                  <a:pt x="3478" y="1259"/>
                  <a:pt x="3478" y="1259"/>
                </a:cubicBezTo>
                <a:cubicBezTo>
                  <a:pt x="3478" y="1245"/>
                  <a:pt x="3478" y="1245"/>
                  <a:pt x="3478" y="1245"/>
                </a:cubicBezTo>
                <a:cubicBezTo>
                  <a:pt x="3463" y="1245"/>
                  <a:pt x="3463" y="1245"/>
                  <a:pt x="3463" y="1245"/>
                </a:cubicBezTo>
                <a:cubicBezTo>
                  <a:pt x="3463" y="1255"/>
                  <a:pt x="3463" y="1255"/>
                  <a:pt x="3463" y="1255"/>
                </a:cubicBezTo>
                <a:cubicBezTo>
                  <a:pt x="3455" y="1255"/>
                  <a:pt x="3455" y="1255"/>
                  <a:pt x="3455" y="1255"/>
                </a:cubicBezTo>
                <a:cubicBezTo>
                  <a:pt x="3456" y="1251"/>
                  <a:pt x="3456" y="1248"/>
                  <a:pt x="3456" y="1245"/>
                </a:cubicBezTo>
                <a:cubicBezTo>
                  <a:pt x="3456" y="1211"/>
                  <a:pt x="3436" y="1182"/>
                  <a:pt x="3407" y="1168"/>
                </a:cubicBezTo>
                <a:cubicBezTo>
                  <a:pt x="3407" y="700"/>
                  <a:pt x="3407" y="700"/>
                  <a:pt x="3407" y="700"/>
                </a:cubicBezTo>
                <a:cubicBezTo>
                  <a:pt x="3431" y="687"/>
                  <a:pt x="3447" y="662"/>
                  <a:pt x="3447" y="634"/>
                </a:cubicBezTo>
                <a:cubicBezTo>
                  <a:pt x="3447" y="597"/>
                  <a:pt x="3421" y="567"/>
                  <a:pt x="3387" y="560"/>
                </a:cubicBezTo>
                <a:cubicBezTo>
                  <a:pt x="3383" y="429"/>
                  <a:pt x="3383" y="429"/>
                  <a:pt x="3383" y="429"/>
                </a:cubicBezTo>
                <a:cubicBezTo>
                  <a:pt x="3391" y="425"/>
                  <a:pt x="3397" y="417"/>
                  <a:pt x="3397" y="407"/>
                </a:cubicBezTo>
                <a:cubicBezTo>
                  <a:pt x="3397" y="400"/>
                  <a:pt x="3394" y="393"/>
                  <a:pt x="3390" y="389"/>
                </a:cubicBezTo>
                <a:cubicBezTo>
                  <a:pt x="3390" y="372"/>
                  <a:pt x="3390" y="372"/>
                  <a:pt x="3390" y="372"/>
                </a:cubicBezTo>
                <a:cubicBezTo>
                  <a:pt x="3382" y="372"/>
                  <a:pt x="3382" y="372"/>
                  <a:pt x="3382" y="372"/>
                </a:cubicBezTo>
                <a:cubicBezTo>
                  <a:pt x="3382" y="269"/>
                  <a:pt x="3382" y="269"/>
                  <a:pt x="3382" y="269"/>
                </a:cubicBezTo>
                <a:cubicBezTo>
                  <a:pt x="3377" y="269"/>
                  <a:pt x="3377" y="269"/>
                  <a:pt x="3377" y="269"/>
                </a:cubicBezTo>
                <a:cubicBezTo>
                  <a:pt x="3377" y="187"/>
                  <a:pt x="3377" y="187"/>
                  <a:pt x="3377" y="187"/>
                </a:cubicBezTo>
                <a:cubicBezTo>
                  <a:pt x="3377" y="187"/>
                  <a:pt x="3385" y="187"/>
                  <a:pt x="3385" y="177"/>
                </a:cubicBezTo>
                <a:cubicBezTo>
                  <a:pt x="3385" y="167"/>
                  <a:pt x="3377" y="170"/>
                  <a:pt x="3377" y="170"/>
                </a:cubicBezTo>
                <a:cubicBezTo>
                  <a:pt x="3372" y="0"/>
                  <a:pt x="3372" y="0"/>
                  <a:pt x="3372" y="0"/>
                </a:cubicBezTo>
                <a:cubicBezTo>
                  <a:pt x="3367" y="170"/>
                  <a:pt x="3367" y="170"/>
                  <a:pt x="3367" y="170"/>
                </a:cubicBezTo>
                <a:cubicBezTo>
                  <a:pt x="3367" y="170"/>
                  <a:pt x="3359" y="167"/>
                  <a:pt x="3359" y="177"/>
                </a:cubicBezTo>
                <a:cubicBezTo>
                  <a:pt x="3359" y="187"/>
                  <a:pt x="3367" y="187"/>
                  <a:pt x="3367" y="187"/>
                </a:cubicBezTo>
                <a:cubicBezTo>
                  <a:pt x="3367" y="269"/>
                  <a:pt x="3367" y="269"/>
                  <a:pt x="3367" y="269"/>
                </a:cubicBezTo>
                <a:cubicBezTo>
                  <a:pt x="3362" y="269"/>
                  <a:pt x="3362" y="269"/>
                  <a:pt x="3362" y="269"/>
                </a:cubicBezTo>
                <a:cubicBezTo>
                  <a:pt x="3362" y="372"/>
                  <a:pt x="3362" y="372"/>
                  <a:pt x="3362" y="372"/>
                </a:cubicBezTo>
                <a:cubicBezTo>
                  <a:pt x="3354" y="372"/>
                  <a:pt x="3354" y="372"/>
                  <a:pt x="3354" y="372"/>
                </a:cubicBezTo>
                <a:cubicBezTo>
                  <a:pt x="3354" y="389"/>
                  <a:pt x="3354" y="389"/>
                  <a:pt x="3354" y="389"/>
                </a:cubicBezTo>
                <a:cubicBezTo>
                  <a:pt x="3350" y="393"/>
                  <a:pt x="3347" y="400"/>
                  <a:pt x="3347" y="407"/>
                </a:cubicBezTo>
                <a:cubicBezTo>
                  <a:pt x="3347" y="417"/>
                  <a:pt x="3353" y="425"/>
                  <a:pt x="3361" y="429"/>
                </a:cubicBezTo>
                <a:cubicBezTo>
                  <a:pt x="3357" y="560"/>
                  <a:pt x="3357" y="560"/>
                  <a:pt x="3357" y="560"/>
                </a:cubicBezTo>
                <a:cubicBezTo>
                  <a:pt x="3323" y="567"/>
                  <a:pt x="3297" y="597"/>
                  <a:pt x="3297" y="634"/>
                </a:cubicBezTo>
                <a:cubicBezTo>
                  <a:pt x="3297" y="659"/>
                  <a:pt x="3310" y="681"/>
                  <a:pt x="3329" y="695"/>
                </a:cubicBezTo>
                <a:cubicBezTo>
                  <a:pt x="3329" y="1173"/>
                  <a:pt x="3329" y="1173"/>
                  <a:pt x="3329" y="1173"/>
                </a:cubicBezTo>
                <a:cubicBezTo>
                  <a:pt x="3304" y="1187"/>
                  <a:pt x="3288" y="1214"/>
                  <a:pt x="3288" y="1245"/>
                </a:cubicBezTo>
                <a:cubicBezTo>
                  <a:pt x="3288" y="1275"/>
                  <a:pt x="3304" y="1302"/>
                  <a:pt x="3329" y="1317"/>
                </a:cubicBezTo>
                <a:cubicBezTo>
                  <a:pt x="3329" y="1343"/>
                  <a:pt x="3329" y="1343"/>
                  <a:pt x="3329" y="1343"/>
                </a:cubicBezTo>
                <a:cubicBezTo>
                  <a:pt x="3287" y="1479"/>
                  <a:pt x="3287" y="1479"/>
                  <a:pt x="3287" y="1479"/>
                </a:cubicBezTo>
                <a:cubicBezTo>
                  <a:pt x="3180" y="1479"/>
                  <a:pt x="3180" y="1479"/>
                  <a:pt x="3180" y="1479"/>
                </a:cubicBezTo>
                <a:cubicBezTo>
                  <a:pt x="3180" y="1420"/>
                  <a:pt x="3180" y="1420"/>
                  <a:pt x="3180" y="1420"/>
                </a:cubicBezTo>
                <a:cubicBezTo>
                  <a:pt x="3132" y="1420"/>
                  <a:pt x="3132" y="1420"/>
                  <a:pt x="3132" y="1420"/>
                </a:cubicBezTo>
                <a:cubicBezTo>
                  <a:pt x="3132" y="1479"/>
                  <a:pt x="3132" y="1479"/>
                  <a:pt x="3132" y="1479"/>
                </a:cubicBezTo>
                <a:cubicBezTo>
                  <a:pt x="2997" y="1479"/>
                  <a:pt x="2997" y="1479"/>
                  <a:pt x="2997" y="1479"/>
                </a:cubicBezTo>
                <a:cubicBezTo>
                  <a:pt x="2997" y="1395"/>
                  <a:pt x="2997" y="1395"/>
                  <a:pt x="2997" y="1395"/>
                </a:cubicBezTo>
                <a:cubicBezTo>
                  <a:pt x="2850" y="1372"/>
                  <a:pt x="2850" y="1372"/>
                  <a:pt x="2850" y="1372"/>
                </a:cubicBezTo>
                <a:cubicBezTo>
                  <a:pt x="2850" y="1279"/>
                  <a:pt x="2850" y="1279"/>
                  <a:pt x="2850" y="1279"/>
                </a:cubicBezTo>
                <a:cubicBezTo>
                  <a:pt x="2844" y="1271"/>
                  <a:pt x="2844" y="1271"/>
                  <a:pt x="2844" y="1271"/>
                </a:cubicBezTo>
                <a:cubicBezTo>
                  <a:pt x="2844" y="1227"/>
                  <a:pt x="2844" y="1227"/>
                  <a:pt x="2844" y="1227"/>
                </a:cubicBezTo>
                <a:cubicBezTo>
                  <a:pt x="2838" y="1223"/>
                  <a:pt x="2838" y="1223"/>
                  <a:pt x="2838" y="1223"/>
                </a:cubicBezTo>
                <a:cubicBezTo>
                  <a:pt x="2838" y="1194"/>
                  <a:pt x="2838" y="1194"/>
                  <a:pt x="2838" y="1194"/>
                </a:cubicBezTo>
                <a:cubicBezTo>
                  <a:pt x="2818" y="1177"/>
                  <a:pt x="2818" y="1177"/>
                  <a:pt x="2818" y="1177"/>
                </a:cubicBezTo>
                <a:cubicBezTo>
                  <a:pt x="2803" y="1177"/>
                  <a:pt x="2803" y="1177"/>
                  <a:pt x="2803" y="1177"/>
                </a:cubicBezTo>
                <a:cubicBezTo>
                  <a:pt x="2797" y="1119"/>
                  <a:pt x="2797" y="1119"/>
                  <a:pt x="2797" y="1119"/>
                </a:cubicBezTo>
                <a:cubicBezTo>
                  <a:pt x="2791" y="1177"/>
                  <a:pt x="2791" y="1177"/>
                  <a:pt x="2791" y="1177"/>
                </a:cubicBezTo>
                <a:cubicBezTo>
                  <a:pt x="2776" y="1177"/>
                  <a:pt x="2776" y="1177"/>
                  <a:pt x="2776" y="1177"/>
                </a:cubicBezTo>
                <a:cubicBezTo>
                  <a:pt x="2756" y="1194"/>
                  <a:pt x="2756" y="1194"/>
                  <a:pt x="2756" y="1194"/>
                </a:cubicBezTo>
                <a:cubicBezTo>
                  <a:pt x="2756" y="1223"/>
                  <a:pt x="2756" y="1223"/>
                  <a:pt x="2756" y="1223"/>
                </a:cubicBezTo>
                <a:cubicBezTo>
                  <a:pt x="2750" y="1227"/>
                  <a:pt x="2750" y="1227"/>
                  <a:pt x="2750" y="1227"/>
                </a:cubicBezTo>
                <a:cubicBezTo>
                  <a:pt x="2750" y="1271"/>
                  <a:pt x="2750" y="1271"/>
                  <a:pt x="2750" y="1271"/>
                </a:cubicBezTo>
                <a:cubicBezTo>
                  <a:pt x="2744" y="1279"/>
                  <a:pt x="2744" y="1279"/>
                  <a:pt x="2744" y="1279"/>
                </a:cubicBezTo>
                <a:cubicBezTo>
                  <a:pt x="2744" y="1341"/>
                  <a:pt x="2744" y="1341"/>
                  <a:pt x="2744" y="1341"/>
                </a:cubicBezTo>
                <a:cubicBezTo>
                  <a:pt x="2744" y="1341"/>
                  <a:pt x="2733" y="1330"/>
                  <a:pt x="2701" y="1330"/>
                </a:cubicBezTo>
                <a:cubicBezTo>
                  <a:pt x="2658" y="1330"/>
                  <a:pt x="2628" y="1372"/>
                  <a:pt x="2628" y="1372"/>
                </a:cubicBezTo>
                <a:cubicBezTo>
                  <a:pt x="2572" y="1372"/>
                  <a:pt x="2572" y="1372"/>
                  <a:pt x="2572" y="1372"/>
                </a:cubicBezTo>
                <a:cubicBezTo>
                  <a:pt x="2572" y="1389"/>
                  <a:pt x="2572" y="1389"/>
                  <a:pt x="2572" y="1389"/>
                </a:cubicBezTo>
                <a:cubicBezTo>
                  <a:pt x="2553" y="1389"/>
                  <a:pt x="2553" y="1389"/>
                  <a:pt x="2553" y="1389"/>
                </a:cubicBezTo>
                <a:cubicBezTo>
                  <a:pt x="2553" y="1382"/>
                  <a:pt x="2553" y="1382"/>
                  <a:pt x="2553" y="1382"/>
                </a:cubicBezTo>
                <a:cubicBezTo>
                  <a:pt x="2510" y="1382"/>
                  <a:pt x="2510" y="1382"/>
                  <a:pt x="2510" y="1382"/>
                </a:cubicBezTo>
                <a:cubicBezTo>
                  <a:pt x="2502" y="1393"/>
                  <a:pt x="2502" y="1393"/>
                  <a:pt x="2502" y="1393"/>
                </a:cubicBezTo>
                <a:cubicBezTo>
                  <a:pt x="2478" y="1393"/>
                  <a:pt x="2478" y="1393"/>
                  <a:pt x="2478" y="1393"/>
                </a:cubicBezTo>
                <a:cubicBezTo>
                  <a:pt x="2478" y="1402"/>
                  <a:pt x="2478" y="1402"/>
                  <a:pt x="2478" y="1402"/>
                </a:cubicBezTo>
                <a:cubicBezTo>
                  <a:pt x="2470" y="1402"/>
                  <a:pt x="2470" y="1402"/>
                  <a:pt x="2470" y="1402"/>
                </a:cubicBezTo>
                <a:cubicBezTo>
                  <a:pt x="2470" y="1378"/>
                  <a:pt x="2470" y="1378"/>
                  <a:pt x="2470" y="1378"/>
                </a:cubicBezTo>
                <a:cubicBezTo>
                  <a:pt x="2443" y="1378"/>
                  <a:pt x="2443" y="1378"/>
                  <a:pt x="2443" y="1378"/>
                </a:cubicBezTo>
                <a:cubicBezTo>
                  <a:pt x="2432" y="1388"/>
                  <a:pt x="2432" y="1388"/>
                  <a:pt x="2432" y="1388"/>
                </a:cubicBezTo>
                <a:cubicBezTo>
                  <a:pt x="2417" y="1388"/>
                  <a:pt x="2417" y="1388"/>
                  <a:pt x="2417" y="1388"/>
                </a:cubicBezTo>
                <a:cubicBezTo>
                  <a:pt x="2408" y="1375"/>
                  <a:pt x="2408" y="1375"/>
                  <a:pt x="2408" y="1375"/>
                </a:cubicBezTo>
                <a:cubicBezTo>
                  <a:pt x="2393" y="1375"/>
                  <a:pt x="2393" y="1375"/>
                  <a:pt x="2393" y="1375"/>
                </a:cubicBezTo>
                <a:cubicBezTo>
                  <a:pt x="2381" y="1388"/>
                  <a:pt x="2381" y="1388"/>
                  <a:pt x="2381" y="1388"/>
                </a:cubicBezTo>
                <a:cubicBezTo>
                  <a:pt x="2365" y="1388"/>
                  <a:pt x="2365" y="1388"/>
                  <a:pt x="2365" y="1388"/>
                </a:cubicBezTo>
                <a:cubicBezTo>
                  <a:pt x="2365" y="1465"/>
                  <a:pt x="2365" y="1465"/>
                  <a:pt x="2365" y="1465"/>
                </a:cubicBezTo>
                <a:cubicBezTo>
                  <a:pt x="2310" y="1465"/>
                  <a:pt x="2310" y="1465"/>
                  <a:pt x="2310" y="1465"/>
                </a:cubicBezTo>
                <a:cubicBezTo>
                  <a:pt x="2310" y="1440"/>
                  <a:pt x="2310" y="1440"/>
                  <a:pt x="2310" y="1440"/>
                </a:cubicBezTo>
                <a:cubicBezTo>
                  <a:pt x="2284" y="1420"/>
                  <a:pt x="2284" y="1420"/>
                  <a:pt x="2284" y="1420"/>
                </a:cubicBezTo>
                <a:cubicBezTo>
                  <a:pt x="2279" y="1380"/>
                  <a:pt x="2279" y="1380"/>
                  <a:pt x="2279" y="1380"/>
                </a:cubicBezTo>
                <a:cubicBezTo>
                  <a:pt x="2273" y="1419"/>
                  <a:pt x="2273" y="1419"/>
                  <a:pt x="2273" y="1419"/>
                </a:cubicBezTo>
                <a:cubicBezTo>
                  <a:pt x="2243" y="1441"/>
                  <a:pt x="2243" y="1441"/>
                  <a:pt x="2243" y="1441"/>
                </a:cubicBezTo>
                <a:cubicBezTo>
                  <a:pt x="2243" y="1457"/>
                  <a:pt x="2243" y="1457"/>
                  <a:pt x="2243" y="1457"/>
                </a:cubicBezTo>
                <a:cubicBezTo>
                  <a:pt x="2199" y="1457"/>
                  <a:pt x="2199" y="1457"/>
                  <a:pt x="2199" y="1457"/>
                </a:cubicBezTo>
                <a:cubicBezTo>
                  <a:pt x="2199" y="1401"/>
                  <a:pt x="2199" y="1401"/>
                  <a:pt x="2199" y="1401"/>
                </a:cubicBezTo>
                <a:cubicBezTo>
                  <a:pt x="2177" y="1401"/>
                  <a:pt x="2177" y="1401"/>
                  <a:pt x="2177" y="1401"/>
                </a:cubicBezTo>
                <a:cubicBezTo>
                  <a:pt x="2177" y="1391"/>
                  <a:pt x="2177" y="1391"/>
                  <a:pt x="2177" y="1391"/>
                </a:cubicBezTo>
                <a:cubicBezTo>
                  <a:pt x="2152" y="1391"/>
                  <a:pt x="2152" y="1391"/>
                  <a:pt x="2152" y="1391"/>
                </a:cubicBezTo>
                <a:cubicBezTo>
                  <a:pt x="2152" y="1409"/>
                  <a:pt x="2152" y="1409"/>
                  <a:pt x="2152" y="1409"/>
                </a:cubicBezTo>
                <a:cubicBezTo>
                  <a:pt x="2139" y="1409"/>
                  <a:pt x="2139" y="1409"/>
                  <a:pt x="2139" y="1409"/>
                </a:cubicBezTo>
                <a:cubicBezTo>
                  <a:pt x="2139" y="1371"/>
                  <a:pt x="2139" y="1371"/>
                  <a:pt x="2139" y="1371"/>
                </a:cubicBezTo>
                <a:cubicBezTo>
                  <a:pt x="2093" y="1371"/>
                  <a:pt x="2093" y="1371"/>
                  <a:pt x="2093" y="1371"/>
                </a:cubicBezTo>
                <a:cubicBezTo>
                  <a:pt x="2093" y="1436"/>
                  <a:pt x="2093" y="1436"/>
                  <a:pt x="2093" y="1436"/>
                </a:cubicBezTo>
                <a:cubicBezTo>
                  <a:pt x="2077" y="1436"/>
                  <a:pt x="2077" y="1436"/>
                  <a:pt x="2077" y="1436"/>
                </a:cubicBezTo>
                <a:cubicBezTo>
                  <a:pt x="2077" y="1453"/>
                  <a:pt x="2077" y="1453"/>
                  <a:pt x="2077" y="1453"/>
                </a:cubicBezTo>
                <a:cubicBezTo>
                  <a:pt x="2068" y="1453"/>
                  <a:pt x="2068" y="1453"/>
                  <a:pt x="2068" y="1453"/>
                </a:cubicBezTo>
                <a:cubicBezTo>
                  <a:pt x="2068" y="1463"/>
                  <a:pt x="2068" y="1463"/>
                  <a:pt x="2068" y="1463"/>
                </a:cubicBezTo>
                <a:cubicBezTo>
                  <a:pt x="2055" y="1463"/>
                  <a:pt x="2055" y="1463"/>
                  <a:pt x="2055" y="1463"/>
                </a:cubicBezTo>
                <a:cubicBezTo>
                  <a:pt x="2055" y="1453"/>
                  <a:pt x="2055" y="1453"/>
                  <a:pt x="2055" y="1453"/>
                </a:cubicBezTo>
                <a:cubicBezTo>
                  <a:pt x="2033" y="1453"/>
                  <a:pt x="2033" y="1453"/>
                  <a:pt x="2033" y="1453"/>
                </a:cubicBezTo>
                <a:cubicBezTo>
                  <a:pt x="2033" y="1461"/>
                  <a:pt x="2033" y="1461"/>
                  <a:pt x="2033" y="1461"/>
                </a:cubicBezTo>
                <a:cubicBezTo>
                  <a:pt x="2004" y="1461"/>
                  <a:pt x="2004" y="1461"/>
                  <a:pt x="2004" y="1461"/>
                </a:cubicBezTo>
                <a:cubicBezTo>
                  <a:pt x="2004" y="1471"/>
                  <a:pt x="2004" y="1471"/>
                  <a:pt x="2004" y="1471"/>
                </a:cubicBezTo>
                <a:cubicBezTo>
                  <a:pt x="1996" y="1471"/>
                  <a:pt x="1996" y="1471"/>
                  <a:pt x="1996" y="1471"/>
                </a:cubicBezTo>
                <a:cubicBezTo>
                  <a:pt x="1996" y="1463"/>
                  <a:pt x="1996" y="1463"/>
                  <a:pt x="1996" y="1463"/>
                </a:cubicBezTo>
                <a:cubicBezTo>
                  <a:pt x="1983" y="1463"/>
                  <a:pt x="1983" y="1463"/>
                  <a:pt x="1983" y="1463"/>
                </a:cubicBezTo>
                <a:cubicBezTo>
                  <a:pt x="1983" y="1479"/>
                  <a:pt x="1983" y="1479"/>
                  <a:pt x="1983" y="1479"/>
                </a:cubicBezTo>
                <a:cubicBezTo>
                  <a:pt x="1975" y="1479"/>
                  <a:pt x="1975" y="1479"/>
                  <a:pt x="1975" y="1479"/>
                </a:cubicBezTo>
                <a:cubicBezTo>
                  <a:pt x="1975" y="1343"/>
                  <a:pt x="1975" y="1343"/>
                  <a:pt x="1975" y="1343"/>
                </a:cubicBezTo>
                <a:cubicBezTo>
                  <a:pt x="1952" y="1343"/>
                  <a:pt x="1952" y="1343"/>
                  <a:pt x="1952" y="1343"/>
                </a:cubicBezTo>
                <a:cubicBezTo>
                  <a:pt x="1952" y="1352"/>
                  <a:pt x="1952" y="1352"/>
                  <a:pt x="1952" y="1352"/>
                </a:cubicBezTo>
                <a:cubicBezTo>
                  <a:pt x="1943" y="1352"/>
                  <a:pt x="1943" y="1352"/>
                  <a:pt x="1943" y="1352"/>
                </a:cubicBezTo>
                <a:cubicBezTo>
                  <a:pt x="1935" y="1335"/>
                  <a:pt x="1935" y="1335"/>
                  <a:pt x="1935" y="1335"/>
                </a:cubicBezTo>
                <a:cubicBezTo>
                  <a:pt x="1921" y="1335"/>
                  <a:pt x="1921" y="1335"/>
                  <a:pt x="1921" y="1335"/>
                </a:cubicBezTo>
                <a:cubicBezTo>
                  <a:pt x="1912" y="1352"/>
                  <a:pt x="1912" y="1352"/>
                  <a:pt x="1912" y="1352"/>
                </a:cubicBezTo>
                <a:cubicBezTo>
                  <a:pt x="1877" y="1352"/>
                  <a:pt x="1877" y="1352"/>
                  <a:pt x="1877" y="1352"/>
                </a:cubicBezTo>
                <a:cubicBezTo>
                  <a:pt x="1877" y="1456"/>
                  <a:pt x="1877" y="1456"/>
                  <a:pt x="1877" y="1456"/>
                </a:cubicBezTo>
                <a:cubicBezTo>
                  <a:pt x="1805" y="1456"/>
                  <a:pt x="1805" y="1456"/>
                  <a:pt x="1805" y="1456"/>
                </a:cubicBezTo>
                <a:cubicBezTo>
                  <a:pt x="1791" y="1441"/>
                  <a:pt x="1791" y="1441"/>
                  <a:pt x="1791" y="1441"/>
                </a:cubicBezTo>
                <a:cubicBezTo>
                  <a:pt x="1781" y="1452"/>
                  <a:pt x="1781" y="1452"/>
                  <a:pt x="1781" y="1452"/>
                </a:cubicBezTo>
                <a:cubicBezTo>
                  <a:pt x="1771" y="1452"/>
                  <a:pt x="1771" y="1452"/>
                  <a:pt x="1771" y="1452"/>
                </a:cubicBezTo>
                <a:cubicBezTo>
                  <a:pt x="1756" y="1437"/>
                  <a:pt x="1756" y="1437"/>
                  <a:pt x="1756" y="1437"/>
                </a:cubicBezTo>
                <a:cubicBezTo>
                  <a:pt x="1744" y="1437"/>
                  <a:pt x="1744" y="1437"/>
                  <a:pt x="1744" y="1437"/>
                </a:cubicBezTo>
                <a:cubicBezTo>
                  <a:pt x="1731" y="1448"/>
                  <a:pt x="1731" y="1448"/>
                  <a:pt x="1731" y="1448"/>
                </a:cubicBezTo>
                <a:cubicBezTo>
                  <a:pt x="1699" y="1448"/>
                  <a:pt x="1699" y="1448"/>
                  <a:pt x="1699" y="1448"/>
                </a:cubicBezTo>
                <a:cubicBezTo>
                  <a:pt x="1699" y="1437"/>
                  <a:pt x="1699" y="1437"/>
                  <a:pt x="1699" y="1437"/>
                </a:cubicBezTo>
                <a:cubicBezTo>
                  <a:pt x="1673" y="1437"/>
                  <a:pt x="1673" y="1437"/>
                  <a:pt x="1673" y="1437"/>
                </a:cubicBezTo>
                <a:cubicBezTo>
                  <a:pt x="1673" y="1469"/>
                  <a:pt x="1673" y="1469"/>
                  <a:pt x="1673" y="1469"/>
                </a:cubicBezTo>
                <a:cubicBezTo>
                  <a:pt x="1656" y="1469"/>
                  <a:pt x="1656" y="1469"/>
                  <a:pt x="1656" y="1469"/>
                </a:cubicBezTo>
                <a:cubicBezTo>
                  <a:pt x="1656" y="1459"/>
                  <a:pt x="1656" y="1459"/>
                  <a:pt x="1656" y="1459"/>
                </a:cubicBezTo>
                <a:cubicBezTo>
                  <a:pt x="1619" y="1459"/>
                  <a:pt x="1619" y="1459"/>
                  <a:pt x="1619" y="1459"/>
                </a:cubicBezTo>
                <a:cubicBezTo>
                  <a:pt x="1619" y="1448"/>
                  <a:pt x="1619" y="1448"/>
                  <a:pt x="1619" y="1448"/>
                </a:cubicBezTo>
                <a:cubicBezTo>
                  <a:pt x="1587" y="1448"/>
                  <a:pt x="1587" y="1448"/>
                  <a:pt x="1587" y="1448"/>
                </a:cubicBezTo>
                <a:cubicBezTo>
                  <a:pt x="1587" y="1459"/>
                  <a:pt x="1587" y="1459"/>
                  <a:pt x="1587" y="1459"/>
                </a:cubicBezTo>
                <a:cubicBezTo>
                  <a:pt x="1563" y="1459"/>
                  <a:pt x="1563" y="1459"/>
                  <a:pt x="1563" y="1459"/>
                </a:cubicBezTo>
                <a:cubicBezTo>
                  <a:pt x="1563" y="1407"/>
                  <a:pt x="1563" y="1407"/>
                  <a:pt x="1563" y="1407"/>
                </a:cubicBezTo>
                <a:cubicBezTo>
                  <a:pt x="1531" y="1393"/>
                  <a:pt x="1531" y="1393"/>
                  <a:pt x="1531" y="1393"/>
                </a:cubicBezTo>
                <a:cubicBezTo>
                  <a:pt x="1531" y="1408"/>
                  <a:pt x="1531" y="1408"/>
                  <a:pt x="1531" y="1408"/>
                </a:cubicBezTo>
                <a:cubicBezTo>
                  <a:pt x="1524" y="1408"/>
                  <a:pt x="1524" y="1408"/>
                  <a:pt x="1524" y="1408"/>
                </a:cubicBezTo>
                <a:cubicBezTo>
                  <a:pt x="1524" y="1331"/>
                  <a:pt x="1524" y="1331"/>
                  <a:pt x="1524" y="1331"/>
                </a:cubicBezTo>
                <a:cubicBezTo>
                  <a:pt x="1507" y="1331"/>
                  <a:pt x="1507" y="1331"/>
                  <a:pt x="1507" y="1331"/>
                </a:cubicBezTo>
                <a:cubicBezTo>
                  <a:pt x="1507" y="1307"/>
                  <a:pt x="1507" y="1307"/>
                  <a:pt x="1507" y="1307"/>
                </a:cubicBezTo>
                <a:cubicBezTo>
                  <a:pt x="1479" y="1307"/>
                  <a:pt x="1479" y="1307"/>
                  <a:pt x="1479" y="1307"/>
                </a:cubicBezTo>
                <a:cubicBezTo>
                  <a:pt x="1479" y="1281"/>
                  <a:pt x="1479" y="1281"/>
                  <a:pt x="1479" y="1281"/>
                </a:cubicBezTo>
                <a:cubicBezTo>
                  <a:pt x="1465" y="1281"/>
                  <a:pt x="1465" y="1281"/>
                  <a:pt x="1465" y="1281"/>
                </a:cubicBezTo>
                <a:cubicBezTo>
                  <a:pt x="1465" y="1307"/>
                  <a:pt x="1465" y="1307"/>
                  <a:pt x="1465" y="1307"/>
                </a:cubicBezTo>
                <a:cubicBezTo>
                  <a:pt x="1443" y="1307"/>
                  <a:pt x="1443" y="1307"/>
                  <a:pt x="1443" y="1307"/>
                </a:cubicBezTo>
                <a:cubicBezTo>
                  <a:pt x="1443" y="1265"/>
                  <a:pt x="1443" y="1265"/>
                  <a:pt x="1443" y="1265"/>
                </a:cubicBezTo>
                <a:cubicBezTo>
                  <a:pt x="1443" y="1265"/>
                  <a:pt x="1412" y="1232"/>
                  <a:pt x="1389" y="1232"/>
                </a:cubicBezTo>
                <a:cubicBezTo>
                  <a:pt x="1367" y="1232"/>
                  <a:pt x="1337" y="1269"/>
                  <a:pt x="1337" y="1269"/>
                </a:cubicBezTo>
                <a:cubicBezTo>
                  <a:pt x="1337" y="1359"/>
                  <a:pt x="1337" y="1359"/>
                  <a:pt x="1337" y="1359"/>
                </a:cubicBezTo>
                <a:cubicBezTo>
                  <a:pt x="1315" y="1359"/>
                  <a:pt x="1315" y="1359"/>
                  <a:pt x="1315" y="1359"/>
                </a:cubicBezTo>
                <a:cubicBezTo>
                  <a:pt x="1315" y="1417"/>
                  <a:pt x="1315" y="1417"/>
                  <a:pt x="1315" y="1417"/>
                </a:cubicBezTo>
                <a:cubicBezTo>
                  <a:pt x="1275" y="1432"/>
                  <a:pt x="1275" y="1432"/>
                  <a:pt x="1275" y="1432"/>
                </a:cubicBezTo>
                <a:cubicBezTo>
                  <a:pt x="1275" y="1445"/>
                  <a:pt x="1275" y="1445"/>
                  <a:pt x="1275" y="1445"/>
                </a:cubicBezTo>
                <a:cubicBezTo>
                  <a:pt x="1267" y="1445"/>
                  <a:pt x="1267" y="1445"/>
                  <a:pt x="1267" y="1445"/>
                </a:cubicBezTo>
                <a:cubicBezTo>
                  <a:pt x="1267" y="1421"/>
                  <a:pt x="1267" y="1421"/>
                  <a:pt x="1267" y="1421"/>
                </a:cubicBezTo>
                <a:cubicBezTo>
                  <a:pt x="1253" y="1421"/>
                  <a:pt x="1253" y="1421"/>
                  <a:pt x="1253" y="1421"/>
                </a:cubicBezTo>
                <a:cubicBezTo>
                  <a:pt x="1235" y="1395"/>
                  <a:pt x="1235" y="1395"/>
                  <a:pt x="1235" y="1395"/>
                </a:cubicBezTo>
                <a:cubicBezTo>
                  <a:pt x="1213" y="1416"/>
                  <a:pt x="1213" y="1416"/>
                  <a:pt x="1213" y="1416"/>
                </a:cubicBezTo>
                <a:cubicBezTo>
                  <a:pt x="1213" y="1399"/>
                  <a:pt x="1213" y="1399"/>
                  <a:pt x="1213" y="1399"/>
                </a:cubicBezTo>
                <a:cubicBezTo>
                  <a:pt x="1200" y="1399"/>
                  <a:pt x="1200" y="1399"/>
                  <a:pt x="1200" y="1399"/>
                </a:cubicBezTo>
                <a:cubicBezTo>
                  <a:pt x="1200" y="1409"/>
                  <a:pt x="1200" y="1409"/>
                  <a:pt x="1200" y="1409"/>
                </a:cubicBezTo>
                <a:cubicBezTo>
                  <a:pt x="1189" y="1409"/>
                  <a:pt x="1189" y="1409"/>
                  <a:pt x="1189" y="1409"/>
                </a:cubicBezTo>
                <a:cubicBezTo>
                  <a:pt x="1189" y="1392"/>
                  <a:pt x="1189" y="1392"/>
                  <a:pt x="1189" y="1392"/>
                </a:cubicBezTo>
                <a:cubicBezTo>
                  <a:pt x="1164" y="1392"/>
                  <a:pt x="1164" y="1392"/>
                  <a:pt x="1164" y="1392"/>
                </a:cubicBezTo>
                <a:cubicBezTo>
                  <a:pt x="1164" y="1401"/>
                  <a:pt x="1164" y="1401"/>
                  <a:pt x="1164" y="1401"/>
                </a:cubicBezTo>
                <a:cubicBezTo>
                  <a:pt x="1155" y="1401"/>
                  <a:pt x="1155" y="1401"/>
                  <a:pt x="1155" y="1401"/>
                </a:cubicBezTo>
                <a:cubicBezTo>
                  <a:pt x="1155" y="1417"/>
                  <a:pt x="1155" y="1417"/>
                  <a:pt x="1155" y="1417"/>
                </a:cubicBezTo>
                <a:cubicBezTo>
                  <a:pt x="1133" y="1417"/>
                  <a:pt x="1133" y="1417"/>
                  <a:pt x="1133" y="1417"/>
                </a:cubicBezTo>
                <a:cubicBezTo>
                  <a:pt x="1133" y="1397"/>
                  <a:pt x="1133" y="1397"/>
                  <a:pt x="1133" y="1397"/>
                </a:cubicBezTo>
                <a:cubicBezTo>
                  <a:pt x="1123" y="1397"/>
                  <a:pt x="1123" y="1397"/>
                  <a:pt x="1123" y="1397"/>
                </a:cubicBezTo>
                <a:cubicBezTo>
                  <a:pt x="1112" y="1385"/>
                  <a:pt x="1112" y="1385"/>
                  <a:pt x="1112" y="1385"/>
                </a:cubicBezTo>
                <a:cubicBezTo>
                  <a:pt x="1104" y="1391"/>
                  <a:pt x="1104" y="1391"/>
                  <a:pt x="1104" y="1391"/>
                </a:cubicBezTo>
                <a:cubicBezTo>
                  <a:pt x="1095" y="1391"/>
                  <a:pt x="1095" y="1391"/>
                  <a:pt x="1095" y="1391"/>
                </a:cubicBezTo>
                <a:cubicBezTo>
                  <a:pt x="1076" y="1368"/>
                  <a:pt x="1076" y="1368"/>
                  <a:pt x="1076" y="1368"/>
                </a:cubicBezTo>
                <a:cubicBezTo>
                  <a:pt x="1063" y="1389"/>
                  <a:pt x="1063" y="1389"/>
                  <a:pt x="1063" y="1389"/>
                </a:cubicBezTo>
                <a:cubicBezTo>
                  <a:pt x="1051" y="1389"/>
                  <a:pt x="1051" y="1389"/>
                  <a:pt x="1051" y="1389"/>
                </a:cubicBezTo>
                <a:cubicBezTo>
                  <a:pt x="1051" y="1371"/>
                  <a:pt x="1051" y="1371"/>
                  <a:pt x="1051" y="1371"/>
                </a:cubicBezTo>
                <a:cubicBezTo>
                  <a:pt x="1031" y="1371"/>
                  <a:pt x="1031" y="1371"/>
                  <a:pt x="1031" y="1371"/>
                </a:cubicBezTo>
                <a:cubicBezTo>
                  <a:pt x="1031" y="1391"/>
                  <a:pt x="1031" y="1391"/>
                  <a:pt x="1031" y="1391"/>
                </a:cubicBezTo>
                <a:cubicBezTo>
                  <a:pt x="1020" y="1403"/>
                  <a:pt x="1020" y="1403"/>
                  <a:pt x="1020" y="1403"/>
                </a:cubicBezTo>
                <a:cubicBezTo>
                  <a:pt x="1012" y="1403"/>
                  <a:pt x="1012" y="1403"/>
                  <a:pt x="1012" y="1403"/>
                </a:cubicBezTo>
                <a:cubicBezTo>
                  <a:pt x="1012" y="1376"/>
                  <a:pt x="1012" y="1376"/>
                  <a:pt x="1012" y="1376"/>
                </a:cubicBezTo>
                <a:cubicBezTo>
                  <a:pt x="999" y="1376"/>
                  <a:pt x="999" y="1376"/>
                  <a:pt x="999" y="1376"/>
                </a:cubicBezTo>
                <a:cubicBezTo>
                  <a:pt x="988" y="1359"/>
                  <a:pt x="988" y="1359"/>
                  <a:pt x="988" y="1359"/>
                </a:cubicBezTo>
                <a:cubicBezTo>
                  <a:pt x="969" y="1381"/>
                  <a:pt x="969" y="1381"/>
                  <a:pt x="969" y="1381"/>
                </a:cubicBezTo>
                <a:cubicBezTo>
                  <a:pt x="969" y="1224"/>
                  <a:pt x="969" y="1224"/>
                  <a:pt x="969" y="1224"/>
                </a:cubicBezTo>
                <a:cubicBezTo>
                  <a:pt x="943" y="1224"/>
                  <a:pt x="943" y="1224"/>
                  <a:pt x="943" y="1224"/>
                </a:cubicBezTo>
                <a:cubicBezTo>
                  <a:pt x="943" y="1212"/>
                  <a:pt x="943" y="1212"/>
                  <a:pt x="943" y="1212"/>
                </a:cubicBezTo>
                <a:cubicBezTo>
                  <a:pt x="969" y="1212"/>
                  <a:pt x="969" y="1212"/>
                  <a:pt x="969" y="1212"/>
                </a:cubicBezTo>
                <a:cubicBezTo>
                  <a:pt x="969" y="1204"/>
                  <a:pt x="969" y="1204"/>
                  <a:pt x="969" y="1204"/>
                </a:cubicBezTo>
                <a:cubicBezTo>
                  <a:pt x="847" y="1204"/>
                  <a:pt x="847" y="1204"/>
                  <a:pt x="847" y="1204"/>
                </a:cubicBezTo>
                <a:cubicBezTo>
                  <a:pt x="847" y="1211"/>
                  <a:pt x="847" y="1211"/>
                  <a:pt x="847" y="1211"/>
                </a:cubicBezTo>
                <a:cubicBezTo>
                  <a:pt x="857" y="1211"/>
                  <a:pt x="857" y="1211"/>
                  <a:pt x="857" y="1211"/>
                </a:cubicBezTo>
                <a:cubicBezTo>
                  <a:pt x="857" y="1224"/>
                  <a:pt x="857" y="1224"/>
                  <a:pt x="857" y="1224"/>
                </a:cubicBezTo>
                <a:cubicBezTo>
                  <a:pt x="843" y="1224"/>
                  <a:pt x="843" y="1224"/>
                  <a:pt x="843" y="1224"/>
                </a:cubicBezTo>
                <a:cubicBezTo>
                  <a:pt x="843" y="1375"/>
                  <a:pt x="843" y="1375"/>
                  <a:pt x="843" y="1375"/>
                </a:cubicBezTo>
                <a:cubicBezTo>
                  <a:pt x="828" y="1375"/>
                  <a:pt x="828" y="1375"/>
                  <a:pt x="828" y="1375"/>
                </a:cubicBezTo>
                <a:cubicBezTo>
                  <a:pt x="828" y="1387"/>
                  <a:pt x="828" y="1387"/>
                  <a:pt x="828" y="1387"/>
                </a:cubicBezTo>
                <a:cubicBezTo>
                  <a:pt x="816" y="1387"/>
                  <a:pt x="816" y="1387"/>
                  <a:pt x="816" y="1387"/>
                </a:cubicBezTo>
                <a:cubicBezTo>
                  <a:pt x="816" y="1403"/>
                  <a:pt x="816" y="1403"/>
                  <a:pt x="816" y="1403"/>
                </a:cubicBezTo>
                <a:cubicBezTo>
                  <a:pt x="804" y="1403"/>
                  <a:pt x="804" y="1403"/>
                  <a:pt x="804" y="1403"/>
                </a:cubicBezTo>
                <a:cubicBezTo>
                  <a:pt x="787" y="1393"/>
                  <a:pt x="787" y="1393"/>
                  <a:pt x="787" y="1393"/>
                </a:cubicBezTo>
                <a:cubicBezTo>
                  <a:pt x="787" y="1193"/>
                  <a:pt x="787" y="1193"/>
                  <a:pt x="787" y="1193"/>
                </a:cubicBezTo>
                <a:cubicBezTo>
                  <a:pt x="691" y="1193"/>
                  <a:pt x="691" y="1193"/>
                  <a:pt x="691" y="1193"/>
                </a:cubicBezTo>
                <a:cubicBezTo>
                  <a:pt x="691" y="1427"/>
                  <a:pt x="691" y="1427"/>
                  <a:pt x="691" y="1427"/>
                </a:cubicBezTo>
                <a:cubicBezTo>
                  <a:pt x="664" y="1427"/>
                  <a:pt x="664" y="1427"/>
                  <a:pt x="664" y="1427"/>
                </a:cubicBezTo>
                <a:cubicBezTo>
                  <a:pt x="664" y="1445"/>
                  <a:pt x="664" y="1445"/>
                  <a:pt x="664" y="1445"/>
                </a:cubicBezTo>
                <a:cubicBezTo>
                  <a:pt x="640" y="1445"/>
                  <a:pt x="640" y="1445"/>
                  <a:pt x="640" y="1445"/>
                </a:cubicBezTo>
                <a:cubicBezTo>
                  <a:pt x="640" y="1436"/>
                  <a:pt x="640" y="1436"/>
                  <a:pt x="640" y="1436"/>
                </a:cubicBezTo>
                <a:cubicBezTo>
                  <a:pt x="625" y="1436"/>
                  <a:pt x="625" y="1436"/>
                  <a:pt x="625" y="1436"/>
                </a:cubicBezTo>
                <a:cubicBezTo>
                  <a:pt x="625" y="1237"/>
                  <a:pt x="625" y="1237"/>
                  <a:pt x="625" y="1237"/>
                </a:cubicBezTo>
                <a:cubicBezTo>
                  <a:pt x="601" y="1237"/>
                  <a:pt x="601" y="1237"/>
                  <a:pt x="601" y="1237"/>
                </a:cubicBezTo>
                <a:cubicBezTo>
                  <a:pt x="601" y="1228"/>
                  <a:pt x="601" y="1228"/>
                  <a:pt x="601" y="1228"/>
                </a:cubicBezTo>
                <a:cubicBezTo>
                  <a:pt x="536" y="1228"/>
                  <a:pt x="536" y="1228"/>
                  <a:pt x="536" y="1228"/>
                </a:cubicBezTo>
                <a:cubicBezTo>
                  <a:pt x="536" y="1241"/>
                  <a:pt x="536" y="1241"/>
                  <a:pt x="536" y="1241"/>
                </a:cubicBezTo>
                <a:cubicBezTo>
                  <a:pt x="515" y="1241"/>
                  <a:pt x="515" y="1241"/>
                  <a:pt x="515" y="1241"/>
                </a:cubicBezTo>
                <a:cubicBezTo>
                  <a:pt x="515" y="1227"/>
                  <a:pt x="515" y="1227"/>
                  <a:pt x="515" y="1227"/>
                </a:cubicBezTo>
                <a:cubicBezTo>
                  <a:pt x="501" y="1227"/>
                  <a:pt x="501" y="1227"/>
                  <a:pt x="501" y="1227"/>
                </a:cubicBezTo>
                <a:cubicBezTo>
                  <a:pt x="501" y="1227"/>
                  <a:pt x="487" y="1169"/>
                  <a:pt x="456" y="1169"/>
                </a:cubicBezTo>
                <a:cubicBezTo>
                  <a:pt x="425" y="1169"/>
                  <a:pt x="401" y="1224"/>
                  <a:pt x="401" y="1224"/>
                </a:cubicBezTo>
                <a:cubicBezTo>
                  <a:pt x="392" y="1224"/>
                  <a:pt x="392" y="1224"/>
                  <a:pt x="392" y="1224"/>
                </a:cubicBezTo>
                <a:cubicBezTo>
                  <a:pt x="392" y="1243"/>
                  <a:pt x="392" y="1243"/>
                  <a:pt x="392" y="1243"/>
                </a:cubicBezTo>
                <a:cubicBezTo>
                  <a:pt x="373" y="1243"/>
                  <a:pt x="373" y="1243"/>
                  <a:pt x="373" y="1243"/>
                </a:cubicBezTo>
                <a:cubicBezTo>
                  <a:pt x="373" y="1233"/>
                  <a:pt x="373" y="1233"/>
                  <a:pt x="373" y="1233"/>
                </a:cubicBezTo>
                <a:cubicBezTo>
                  <a:pt x="320" y="1233"/>
                  <a:pt x="320" y="1233"/>
                  <a:pt x="320" y="1233"/>
                </a:cubicBezTo>
                <a:cubicBezTo>
                  <a:pt x="320" y="1245"/>
                  <a:pt x="320" y="1245"/>
                  <a:pt x="320" y="1245"/>
                </a:cubicBezTo>
                <a:cubicBezTo>
                  <a:pt x="303" y="1245"/>
                  <a:pt x="303" y="1245"/>
                  <a:pt x="303" y="1245"/>
                </a:cubicBezTo>
                <a:cubicBezTo>
                  <a:pt x="288" y="1257"/>
                  <a:pt x="288" y="1257"/>
                  <a:pt x="288" y="1257"/>
                </a:cubicBezTo>
                <a:cubicBezTo>
                  <a:pt x="288" y="1331"/>
                  <a:pt x="288" y="1331"/>
                  <a:pt x="288" y="1331"/>
                </a:cubicBezTo>
                <a:cubicBezTo>
                  <a:pt x="268" y="1331"/>
                  <a:pt x="268" y="1331"/>
                  <a:pt x="268" y="1331"/>
                </a:cubicBezTo>
                <a:cubicBezTo>
                  <a:pt x="268" y="1373"/>
                  <a:pt x="268" y="1373"/>
                  <a:pt x="268" y="1373"/>
                </a:cubicBezTo>
                <a:cubicBezTo>
                  <a:pt x="252" y="1373"/>
                  <a:pt x="252" y="1373"/>
                  <a:pt x="252" y="1373"/>
                </a:cubicBezTo>
                <a:cubicBezTo>
                  <a:pt x="252" y="1325"/>
                  <a:pt x="252" y="1325"/>
                  <a:pt x="252" y="1325"/>
                </a:cubicBezTo>
                <a:cubicBezTo>
                  <a:pt x="236" y="1325"/>
                  <a:pt x="236" y="1325"/>
                  <a:pt x="236" y="1325"/>
                </a:cubicBezTo>
                <a:cubicBezTo>
                  <a:pt x="236" y="1342"/>
                  <a:pt x="236" y="1342"/>
                  <a:pt x="236" y="1342"/>
                </a:cubicBezTo>
                <a:cubicBezTo>
                  <a:pt x="218" y="1342"/>
                  <a:pt x="218" y="1342"/>
                  <a:pt x="218" y="1342"/>
                </a:cubicBezTo>
                <a:cubicBezTo>
                  <a:pt x="218" y="1331"/>
                  <a:pt x="218" y="1331"/>
                  <a:pt x="218" y="1331"/>
                </a:cubicBezTo>
                <a:cubicBezTo>
                  <a:pt x="195" y="1331"/>
                  <a:pt x="195" y="1331"/>
                  <a:pt x="195" y="1331"/>
                </a:cubicBezTo>
                <a:cubicBezTo>
                  <a:pt x="195" y="1312"/>
                  <a:pt x="195" y="1312"/>
                  <a:pt x="195" y="1312"/>
                </a:cubicBezTo>
                <a:cubicBezTo>
                  <a:pt x="182" y="1299"/>
                  <a:pt x="182" y="1299"/>
                  <a:pt x="182" y="1299"/>
                </a:cubicBezTo>
                <a:cubicBezTo>
                  <a:pt x="168" y="1283"/>
                  <a:pt x="168" y="1283"/>
                  <a:pt x="168" y="1283"/>
                </a:cubicBezTo>
                <a:cubicBezTo>
                  <a:pt x="134" y="1283"/>
                  <a:pt x="134" y="1283"/>
                  <a:pt x="134" y="1283"/>
                </a:cubicBezTo>
                <a:cubicBezTo>
                  <a:pt x="102" y="1307"/>
                  <a:pt x="102" y="1307"/>
                  <a:pt x="102" y="1307"/>
                </a:cubicBezTo>
                <a:cubicBezTo>
                  <a:pt x="78" y="1307"/>
                  <a:pt x="78" y="1307"/>
                  <a:pt x="78" y="1307"/>
                </a:cubicBezTo>
                <a:cubicBezTo>
                  <a:pt x="78" y="1401"/>
                  <a:pt x="78" y="1401"/>
                  <a:pt x="78" y="1401"/>
                </a:cubicBezTo>
                <a:cubicBezTo>
                  <a:pt x="56" y="1357"/>
                  <a:pt x="56" y="1357"/>
                  <a:pt x="56" y="1357"/>
                </a:cubicBezTo>
                <a:cubicBezTo>
                  <a:pt x="56" y="1333"/>
                  <a:pt x="56" y="1333"/>
                  <a:pt x="56" y="1333"/>
                </a:cubicBezTo>
                <a:cubicBezTo>
                  <a:pt x="0" y="1333"/>
                  <a:pt x="0" y="1333"/>
                  <a:pt x="0" y="1333"/>
                </a:cubicBezTo>
                <a:cubicBezTo>
                  <a:pt x="0" y="1542"/>
                  <a:pt x="0" y="1542"/>
                  <a:pt x="0" y="1542"/>
                </a:cubicBezTo>
                <a:cubicBezTo>
                  <a:pt x="8000" y="1542"/>
                  <a:pt x="8000" y="1542"/>
                  <a:pt x="8000" y="1542"/>
                </a:cubicBezTo>
                <a:cubicBezTo>
                  <a:pt x="8000" y="1472"/>
                  <a:pt x="8000" y="1472"/>
                  <a:pt x="8000" y="1472"/>
                </a:cubicBezTo>
                <a:lnTo>
                  <a:pt x="7978" y="1472"/>
                </a:lnTo>
                <a:close/>
                <a:moveTo>
                  <a:pt x="3369" y="1457"/>
                </a:moveTo>
                <a:cubicBezTo>
                  <a:pt x="3356" y="1457"/>
                  <a:pt x="3356" y="1457"/>
                  <a:pt x="3356" y="1457"/>
                </a:cubicBezTo>
                <a:cubicBezTo>
                  <a:pt x="3356" y="1408"/>
                  <a:pt x="3356" y="1408"/>
                  <a:pt x="3356" y="1408"/>
                </a:cubicBezTo>
                <a:cubicBezTo>
                  <a:pt x="3369" y="1408"/>
                  <a:pt x="3369" y="1408"/>
                  <a:pt x="3369" y="1408"/>
                </a:cubicBezTo>
                <a:lnTo>
                  <a:pt x="3369" y="1457"/>
                </a:lnTo>
                <a:close/>
                <a:moveTo>
                  <a:pt x="3369" y="1389"/>
                </a:moveTo>
                <a:cubicBezTo>
                  <a:pt x="3356" y="1389"/>
                  <a:pt x="3356" y="1389"/>
                  <a:pt x="3356" y="1389"/>
                </a:cubicBezTo>
                <a:cubicBezTo>
                  <a:pt x="3356" y="1335"/>
                  <a:pt x="3356" y="1335"/>
                  <a:pt x="3356" y="1335"/>
                </a:cubicBezTo>
                <a:cubicBezTo>
                  <a:pt x="3369" y="1335"/>
                  <a:pt x="3369" y="1335"/>
                  <a:pt x="3369" y="1335"/>
                </a:cubicBezTo>
                <a:lnTo>
                  <a:pt x="3369" y="1389"/>
                </a:lnTo>
                <a:close/>
                <a:moveTo>
                  <a:pt x="3356" y="1141"/>
                </a:moveTo>
                <a:cubicBezTo>
                  <a:pt x="3356" y="1098"/>
                  <a:pt x="3356" y="1098"/>
                  <a:pt x="3356" y="1098"/>
                </a:cubicBezTo>
                <a:cubicBezTo>
                  <a:pt x="3356" y="1098"/>
                  <a:pt x="3373" y="1103"/>
                  <a:pt x="3373" y="1119"/>
                </a:cubicBezTo>
                <a:cubicBezTo>
                  <a:pt x="3373" y="1136"/>
                  <a:pt x="3356" y="1141"/>
                  <a:pt x="3356" y="1141"/>
                </a:cubicBezTo>
                <a:close/>
                <a:moveTo>
                  <a:pt x="3356" y="1060"/>
                </a:moveTo>
                <a:cubicBezTo>
                  <a:pt x="3356" y="1024"/>
                  <a:pt x="3356" y="1024"/>
                  <a:pt x="3356" y="1024"/>
                </a:cubicBezTo>
                <a:cubicBezTo>
                  <a:pt x="3356" y="1024"/>
                  <a:pt x="3373" y="1029"/>
                  <a:pt x="3373" y="1042"/>
                </a:cubicBezTo>
                <a:cubicBezTo>
                  <a:pt x="3373" y="1055"/>
                  <a:pt x="3356" y="1060"/>
                  <a:pt x="3356" y="1060"/>
                </a:cubicBezTo>
                <a:close/>
                <a:moveTo>
                  <a:pt x="3356" y="988"/>
                </a:moveTo>
                <a:cubicBezTo>
                  <a:pt x="3356" y="950"/>
                  <a:pt x="3356" y="950"/>
                  <a:pt x="3356" y="950"/>
                </a:cubicBezTo>
                <a:cubicBezTo>
                  <a:pt x="3356" y="950"/>
                  <a:pt x="3373" y="953"/>
                  <a:pt x="3373" y="969"/>
                </a:cubicBezTo>
                <a:cubicBezTo>
                  <a:pt x="3373" y="985"/>
                  <a:pt x="3356" y="988"/>
                  <a:pt x="3356" y="988"/>
                </a:cubicBezTo>
                <a:close/>
                <a:moveTo>
                  <a:pt x="3356" y="911"/>
                </a:moveTo>
                <a:cubicBezTo>
                  <a:pt x="3356" y="872"/>
                  <a:pt x="3356" y="872"/>
                  <a:pt x="3356" y="872"/>
                </a:cubicBezTo>
                <a:cubicBezTo>
                  <a:pt x="3356" y="872"/>
                  <a:pt x="3373" y="878"/>
                  <a:pt x="3373" y="891"/>
                </a:cubicBezTo>
                <a:cubicBezTo>
                  <a:pt x="3373" y="905"/>
                  <a:pt x="3356" y="911"/>
                  <a:pt x="3356" y="911"/>
                </a:cubicBezTo>
                <a:close/>
                <a:moveTo>
                  <a:pt x="3356" y="835"/>
                </a:moveTo>
                <a:cubicBezTo>
                  <a:pt x="3356" y="796"/>
                  <a:pt x="3356" y="796"/>
                  <a:pt x="3356" y="796"/>
                </a:cubicBezTo>
                <a:cubicBezTo>
                  <a:pt x="3356" y="796"/>
                  <a:pt x="3373" y="800"/>
                  <a:pt x="3373" y="815"/>
                </a:cubicBezTo>
                <a:cubicBezTo>
                  <a:pt x="3373" y="831"/>
                  <a:pt x="3356" y="835"/>
                  <a:pt x="3356" y="835"/>
                </a:cubicBezTo>
                <a:close/>
                <a:moveTo>
                  <a:pt x="3356" y="756"/>
                </a:moveTo>
                <a:cubicBezTo>
                  <a:pt x="3356" y="718"/>
                  <a:pt x="3356" y="718"/>
                  <a:pt x="3356" y="718"/>
                </a:cubicBezTo>
                <a:cubicBezTo>
                  <a:pt x="3356" y="718"/>
                  <a:pt x="3373" y="720"/>
                  <a:pt x="3373" y="737"/>
                </a:cubicBezTo>
                <a:cubicBezTo>
                  <a:pt x="3373" y="754"/>
                  <a:pt x="3356" y="756"/>
                  <a:pt x="3356" y="756"/>
                </a:cubicBezTo>
                <a:close/>
                <a:moveTo>
                  <a:pt x="5556" y="570"/>
                </a:moveTo>
                <a:cubicBezTo>
                  <a:pt x="5508" y="582"/>
                  <a:pt x="5508" y="582"/>
                  <a:pt x="5508" y="582"/>
                </a:cubicBezTo>
                <a:cubicBezTo>
                  <a:pt x="5490" y="529"/>
                  <a:pt x="5490" y="529"/>
                  <a:pt x="5490" y="529"/>
                </a:cubicBezTo>
                <a:cubicBezTo>
                  <a:pt x="5566" y="508"/>
                  <a:pt x="5566" y="508"/>
                  <a:pt x="5566" y="508"/>
                </a:cubicBezTo>
                <a:lnTo>
                  <a:pt x="5556" y="570"/>
                </a:lnTo>
                <a:close/>
              </a:path>
            </a:pathLst>
          </a:custGeom>
          <a:noFill/>
          <a:ln>
            <a:gradFill>
              <a:gsLst>
                <a:gs pos="0">
                  <a:schemeClr val="accent1">
                    <a:lumMod val="5000"/>
                    <a:lumOff val="95000"/>
                  </a:schemeClr>
                </a:gs>
                <a:gs pos="100000">
                  <a:srgbClr val="28A9D6"/>
                </a:gs>
              </a:gsLst>
              <a:lin ang="5400000" scaled="1"/>
            </a:gradFill>
          </a:ln>
          <a:effectLst/>
        </p:spPr>
        <p:txBody>
          <a:bodyPr lIns="121920" tIns="60960" rIns="121920" bIns="6096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tx1"/>
              </a:solidFill>
              <a:effectLst/>
              <a:uLnTx/>
              <a:uFillTx/>
              <a:latin typeface="+mn-lt"/>
              <a:ea typeface="+mn-ea"/>
              <a:cs typeface="+mn-cs"/>
            </a:endParaRPr>
          </a:p>
        </p:txBody>
      </p:sp>
      <p:sp>
        <p:nvSpPr>
          <p:cNvPr id="3077" name="矩形 1"/>
          <p:cNvSpPr/>
          <p:nvPr/>
        </p:nvSpPr>
        <p:spPr>
          <a:xfrm>
            <a:off x="0" y="2565400"/>
            <a:ext cx="12192000" cy="1716088"/>
          </a:xfrm>
          <a:prstGeom prst="rect">
            <a:avLst/>
          </a:prstGeom>
          <a:solidFill>
            <a:srgbClr val="28A9D6"/>
          </a:solidFill>
          <a:ln w="9525">
            <a:noFill/>
          </a:ln>
        </p:spPr>
        <p:txBody>
          <a:bodyPr lIns="121920" tIns="60960" rIns="121920" bIns="60960"/>
          <a:p>
            <a:endParaRPr lang="zh-CN" altLang="en-US" sz="2400" dirty="0">
              <a:latin typeface="Copperplate Gothic Bold" panose="020E0705020206020404" charset="0"/>
              <a:ea typeface="微软雅黑" panose="020B0503020204020204" pitchFamily="34" charset="-122"/>
            </a:endParaRPr>
          </a:p>
        </p:txBody>
      </p:sp>
      <p:cxnSp>
        <p:nvCxnSpPr>
          <p:cNvPr id="25" name="直接连接符 24"/>
          <p:cNvCxnSpPr/>
          <p:nvPr/>
        </p:nvCxnSpPr>
        <p:spPr>
          <a:xfrm>
            <a:off x="0" y="4373563"/>
            <a:ext cx="12192000" cy="0"/>
          </a:xfrm>
          <a:prstGeom prst="line">
            <a:avLst/>
          </a:prstGeom>
          <a:ln w="19050">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0" y="4795838"/>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0" y="4862513"/>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0" y="4927600"/>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7872413" y="4795838"/>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7872413" y="4862513"/>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7872413" y="4927600"/>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pic>
        <p:nvPicPr>
          <p:cNvPr id="3085" name="Picture 19"/>
          <p:cNvPicPr>
            <a:picLocks noChangeAspect="1"/>
          </p:cNvPicPr>
          <p:nvPr/>
        </p:nvPicPr>
        <p:blipFill>
          <a:blip r:embed="rId1"/>
          <a:stretch>
            <a:fillRect/>
          </a:stretch>
        </p:blipFill>
        <p:spPr>
          <a:xfrm>
            <a:off x="10894378" y="79375"/>
            <a:ext cx="1225550" cy="1295400"/>
          </a:xfrm>
          <a:prstGeom prst="rect">
            <a:avLst/>
          </a:prstGeom>
          <a:noFill/>
          <a:ln w="9525">
            <a:noFill/>
          </a:ln>
        </p:spPr>
      </p:pic>
      <p:sp>
        <p:nvSpPr>
          <p:cNvPr id="3086" name="Text Box 20"/>
          <p:cNvSpPr txBox="1"/>
          <p:nvPr/>
        </p:nvSpPr>
        <p:spPr>
          <a:xfrm>
            <a:off x="4319905" y="4581525"/>
            <a:ext cx="4406900" cy="521970"/>
          </a:xfrm>
          <a:prstGeom prst="rect">
            <a:avLst/>
          </a:prstGeom>
          <a:noFill/>
          <a:ln w="9525">
            <a:noFill/>
          </a:ln>
        </p:spPr>
        <p:txBody>
          <a:bodyPr wrap="square">
            <a:spAutoFit/>
          </a:bodyPr>
          <a:p>
            <a:r>
              <a:rPr lang="zh-CN" altLang="en-US" sz="2800" b="1" dirty="0">
                <a:latin typeface="楷体" panose="02010609060101010101" charset="-122"/>
                <a:ea typeface="楷体" panose="02010609060101010101" charset="-122"/>
                <a:cs typeface="楷体" panose="02010609060101010101" charset="-122"/>
              </a:rPr>
              <a:t>市统计局投资科</a:t>
            </a:r>
            <a:r>
              <a:rPr lang="en-US" altLang="zh-CN" sz="2800" b="1" dirty="0">
                <a:latin typeface="楷体" panose="02010609060101010101" charset="-122"/>
                <a:ea typeface="楷体" panose="02010609060101010101" charset="-122"/>
                <a:cs typeface="楷体" panose="02010609060101010101" charset="-122"/>
              </a:rPr>
              <a:t> </a:t>
            </a:r>
            <a:r>
              <a:rPr lang="zh-CN" altLang="en-US" sz="2800" b="1" dirty="0">
                <a:latin typeface="楷体" panose="02010609060101010101" charset="-122"/>
                <a:ea typeface="楷体" panose="02010609060101010101" charset="-122"/>
                <a:cs typeface="楷体" panose="02010609060101010101" charset="-122"/>
              </a:rPr>
              <a:t>张勇</a:t>
            </a:r>
            <a:r>
              <a:rPr lang="zh-CN" altLang="en-US" sz="2400" b="1" dirty="0">
                <a:latin typeface="Arial" panose="02080604020202020204" pitchFamily="34" charset="0"/>
                <a:ea typeface="仿宋_GB2312" panose="02010609030101010101" charset="-122"/>
              </a:rPr>
              <a:t>    </a:t>
            </a:r>
            <a:endParaRPr lang="zh-CN" altLang="en-US" sz="2400" b="1" dirty="0">
              <a:latin typeface="Arial" panose="02080604020202020204" pitchFamily="34" charset="0"/>
              <a:ea typeface="仿宋_GB2312" panose="02010609030101010101" charset="-122"/>
            </a:endParaRPr>
          </a:p>
        </p:txBody>
      </p:sp>
      <p:sp>
        <p:nvSpPr>
          <p:cNvPr id="3087" name="Text Box 21"/>
          <p:cNvSpPr txBox="1"/>
          <p:nvPr/>
        </p:nvSpPr>
        <p:spPr>
          <a:xfrm>
            <a:off x="3898265" y="5184140"/>
            <a:ext cx="4408805" cy="460375"/>
          </a:xfrm>
          <a:prstGeom prst="rect">
            <a:avLst/>
          </a:prstGeom>
          <a:noFill/>
          <a:ln w="9525">
            <a:noFill/>
          </a:ln>
        </p:spPr>
        <p:txBody>
          <a:bodyPr wrap="square">
            <a:spAutoFit/>
          </a:bodyPr>
          <a:p>
            <a:pPr algn="ctr"/>
            <a:r>
              <a:rPr lang="en-US" altLang="zh-CN" sz="2400" dirty="0">
                <a:latin typeface="楷体" panose="02010609060101010101" charset="-122"/>
                <a:ea typeface="楷体" panose="02010609060101010101" charset="-122"/>
                <a:cs typeface="楷体" panose="02010609060101010101" charset="-122"/>
              </a:rPr>
              <a:t>2021</a:t>
            </a:r>
            <a:r>
              <a:rPr lang="zh-CN" altLang="en-US" sz="2400" dirty="0">
                <a:latin typeface="楷体" panose="02010609060101010101" charset="-122"/>
                <a:ea typeface="楷体" panose="02010609060101010101" charset="-122"/>
                <a:cs typeface="楷体" panose="02010609060101010101" charset="-122"/>
              </a:rPr>
              <a:t>年</a:t>
            </a:r>
            <a:r>
              <a:rPr lang="en-US" altLang="zh-CN" sz="2400" dirty="0">
                <a:latin typeface="楷体" panose="02010609060101010101" charset="-122"/>
                <a:ea typeface="楷体" panose="02010609060101010101" charset="-122"/>
                <a:cs typeface="楷体" panose="02010609060101010101" charset="-122"/>
              </a:rPr>
              <a:t>12</a:t>
            </a:r>
            <a:r>
              <a:rPr lang="zh-CN" altLang="en-US" sz="2400" dirty="0">
                <a:latin typeface="楷体" panose="02010609060101010101" charset="-122"/>
                <a:ea typeface="楷体" panose="02010609060101010101" charset="-122"/>
                <a:cs typeface="楷体" panose="02010609060101010101" charset="-122"/>
              </a:rPr>
              <a:t>月</a:t>
            </a:r>
            <a:r>
              <a:rPr lang="en-US" altLang="zh-CN" sz="2400" dirty="0">
                <a:latin typeface="楷体" panose="02010609060101010101" charset="-122"/>
                <a:ea typeface="楷体" panose="02010609060101010101" charset="-122"/>
                <a:cs typeface="楷体" panose="02010609060101010101" charset="-122"/>
              </a:rPr>
              <a:t>22</a:t>
            </a:r>
            <a:r>
              <a:rPr lang="zh-CN" altLang="en-US" sz="2400" dirty="0">
                <a:latin typeface="楷体" panose="02010609060101010101" charset="-122"/>
                <a:ea typeface="楷体" panose="02010609060101010101" charset="-122"/>
                <a:cs typeface="楷体" panose="02010609060101010101" charset="-122"/>
              </a:rPr>
              <a:t>日 </a:t>
            </a:r>
            <a:endParaRPr lang="zh-CN" altLang="en-US" sz="2400" dirty="0">
              <a:latin typeface="楷体" panose="02010609060101010101" charset="-122"/>
              <a:ea typeface="楷体" panose="02010609060101010101" charset="-122"/>
              <a:cs typeface="楷体" panose="02010609060101010101" charset="-122"/>
            </a:endParaRPr>
          </a:p>
        </p:txBody>
      </p:sp>
      <p:sp>
        <p:nvSpPr>
          <p:cNvPr id="7190" name="Text Box 22"/>
          <p:cNvSpPr txBox="1">
            <a:spLocks noChangeArrowheads="1"/>
          </p:cNvSpPr>
          <p:nvPr/>
        </p:nvSpPr>
        <p:spPr bwMode="auto">
          <a:xfrm>
            <a:off x="2477929" y="2780665"/>
            <a:ext cx="7485380" cy="1168400"/>
          </a:xfrm>
          <a:prstGeom prst="rect">
            <a:avLst/>
          </a:prstGeom>
          <a:noFill/>
          <a:ln w="9525">
            <a:noFill/>
            <a:miter lim="800000"/>
          </a:ln>
          <a:effectLst/>
        </p:spPr>
        <p:txBody>
          <a:bodyPr wrap="none">
            <a:spAutoFit/>
          </a:bodyPr>
          <a:lstStyle/>
          <a:p>
            <a:pPr marR="0" algn="ctr" defTabSz="914400">
              <a:buClrTx/>
              <a:buSzTx/>
              <a:buFontTx/>
              <a:defRPr/>
            </a:pPr>
            <a:r>
              <a:rPr kumimoji="0" lang="zh-CN" altLang="en-US" sz="6000" kern="1200" cap="none" spc="0" normalizeH="0" baseline="0" noProof="0" dirty="0">
                <a:solidFill>
                  <a:schemeClr val="bg1"/>
                </a:solidFill>
                <a:effectLst>
                  <a:outerShdw blurRad="38100" dist="38100" dir="2700000" algn="tl">
                    <a:srgbClr val="C0C0C0"/>
                  </a:outerShdw>
                </a:effectLst>
                <a:latin typeface="宋体" pitchFamily="2" charset="-122"/>
                <a:cs typeface="宋体" pitchFamily="2" charset="-122"/>
              </a:rPr>
              <a:t>建筑业统计工作培训</a:t>
            </a:r>
            <a:r>
              <a:rPr kumimoji="0" lang="zh-CN" altLang="en-US" sz="7000" kern="1200" cap="none" spc="0" normalizeH="0" baseline="0" noProof="0" dirty="0">
                <a:solidFill>
                  <a:schemeClr val="bg1"/>
                </a:solidFill>
                <a:effectLst>
                  <a:outerShdw blurRad="38100" dist="38100" dir="2700000" algn="tl">
                    <a:srgbClr val="C0C0C0"/>
                  </a:outerShdw>
                </a:effectLst>
                <a:latin typeface="隶书" panose="02010509060101010101" pitchFamily="49" charset="-122"/>
                <a:ea typeface="隶书" panose="02010509060101010101" pitchFamily="49" charset="-122"/>
                <a:cs typeface="+mn-cs"/>
              </a:rPr>
              <a:t> </a:t>
            </a:r>
            <a:endParaRPr kumimoji="0" lang="zh-CN" altLang="en-US" sz="7000" kern="1200" cap="none" spc="0" normalizeH="0" baseline="0" noProof="0" dirty="0">
              <a:solidFill>
                <a:schemeClr val="bg1"/>
              </a:solidFill>
              <a:effectLst>
                <a:outerShdw blurRad="38100" dist="38100" dir="2700000" algn="tl">
                  <a:srgbClr val="C0C0C0"/>
                </a:outerShdw>
              </a:effectLst>
              <a:latin typeface="隶书" panose="02010509060101010101" pitchFamily="49" charset="-122"/>
              <a:ea typeface="隶书" panose="02010509060101010101" pitchFamily="49" charset="-122"/>
              <a:cs typeface="+mn-cs"/>
            </a:endParaRPr>
          </a:p>
        </p:txBody>
      </p:sp>
    </p:spTree>
  </p:cSld>
  <p:clrMapOvr>
    <a:overrideClrMapping bg1="lt1" tx1="dk1" bg2="lt2" tx2="dk2" accent1="accent1" accent2="accent2" accent3="accent3" accent4="accent4" accent5="accent5" accent6="accent6" hlink="hlink" folHlink="folHlink"/>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521970"/>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二、建筑业主要指标解读</a:t>
            </a:r>
            <a:endParaRPr lang="zh-CN" altLang="en-US" sz="2800" b="1" dirty="0">
              <a:solidFill>
                <a:srgbClr val="FF0000"/>
              </a:solidFill>
              <a:latin typeface="Arial" panose="02080604020202020204" pitchFamily="34" charset="0"/>
              <a:ea typeface="幼圆" panose="02010509060101010101" pitchFamily="49" charset="-122"/>
            </a:endParaRPr>
          </a:p>
        </p:txBody>
      </p:sp>
      <p:sp>
        <p:nvSpPr>
          <p:cNvPr id="3" name="文本框 2"/>
          <p:cNvSpPr txBox="1"/>
          <p:nvPr/>
        </p:nvSpPr>
        <p:spPr>
          <a:xfrm>
            <a:off x="839470" y="765175"/>
            <a:ext cx="10174605" cy="5959475"/>
          </a:xfrm>
          <a:prstGeom prst="rect">
            <a:avLst/>
          </a:prstGeom>
          <a:noFill/>
        </p:spPr>
        <p:txBody>
          <a:bodyPr wrap="square" rtlCol="0">
            <a:spAutoFit/>
          </a:bodyPr>
          <a:p>
            <a:pPr algn="l" eaLnBrk="1" latinLnBrk="0" hangingPunct="1">
              <a:lnSpc>
                <a:spcPct val="150000"/>
              </a:lnSpc>
            </a:pPr>
            <a:r>
              <a:rPr lang="en-US" altLang="zh-CN" sz="2800" dirty="0">
                <a:solidFill>
                  <a:srgbClr val="FF0000"/>
                </a:solidFill>
                <a:latin typeface="宋体" pitchFamily="2" charset="-122"/>
                <a:cs typeface="宋体" pitchFamily="2" charset="-122"/>
                <a:sym typeface="+mn-ea"/>
              </a:rPr>
              <a:t>  </a:t>
            </a:r>
            <a:r>
              <a:rPr lang="zh-CN" altLang="en-US" sz="2400" b="1" dirty="0">
                <a:solidFill>
                  <a:schemeClr val="accent1"/>
                </a:solidFill>
                <a:latin typeface="宋体" pitchFamily="2" charset="-122"/>
                <a:cs typeface="宋体" pitchFamily="2" charset="-122"/>
                <a:sym typeface="+mn-ea"/>
              </a:rPr>
              <a:t>（三）</a:t>
            </a:r>
            <a:r>
              <a:rPr lang="en-US" altLang="zh-CN" sz="2400" b="1" dirty="0">
                <a:solidFill>
                  <a:schemeClr val="accent1"/>
                </a:solidFill>
                <a:latin typeface="宋体" pitchFamily="2" charset="-122"/>
                <a:cs typeface="宋体" pitchFamily="2" charset="-122"/>
                <a:sym typeface="+mn-ea"/>
              </a:rPr>
              <a:t>建筑业总产值</a:t>
            </a:r>
            <a:r>
              <a:rPr lang="en-US" altLang="zh-CN" sz="2800" dirty="0">
                <a:solidFill>
                  <a:srgbClr val="FF0000"/>
                </a:solidFill>
                <a:latin typeface="宋体" pitchFamily="2" charset="-122"/>
                <a:cs typeface="宋体" pitchFamily="2" charset="-122"/>
                <a:sym typeface="+mn-ea"/>
              </a:rPr>
              <a:t>　</a:t>
            </a:r>
            <a:endParaRPr lang="en-US" altLang="zh-CN" sz="2000" dirty="0">
              <a:solidFill>
                <a:schemeClr val="tx1"/>
              </a:solidFill>
              <a:latin typeface="宋体" pitchFamily="2" charset="-122"/>
              <a:cs typeface="宋体" pitchFamily="2" charset="-122"/>
              <a:sym typeface="+mn-ea"/>
            </a:endParaRPr>
          </a:p>
          <a:p>
            <a:pPr algn="l" eaLnBrk="1" latinLnBrk="0" hangingPunct="1">
              <a:lnSpc>
                <a:spcPts val="2800"/>
              </a:lnSpc>
            </a:pPr>
            <a:r>
              <a:rPr lang="en-US" altLang="zh-CN" sz="2000" dirty="0">
                <a:solidFill>
                  <a:schemeClr val="tx1"/>
                </a:solidFill>
                <a:latin typeface="宋体" pitchFamily="2" charset="-122"/>
                <a:cs typeface="宋体" pitchFamily="2" charset="-122"/>
                <a:sym typeface="+mn-ea"/>
              </a:rPr>
              <a:t>    指以货币表现的建筑业企业在一定时期内生产的建筑业产品和服务的总和。建筑业总产值包括建筑工程产值、安装工程产值和其他产值三部分内容，</a:t>
            </a:r>
            <a:r>
              <a:rPr lang="en-US" altLang="zh-CN" sz="2000" dirty="0">
                <a:solidFill>
                  <a:srgbClr val="FF0000"/>
                </a:solidFill>
                <a:latin typeface="宋体" pitchFamily="2" charset="-122"/>
                <a:cs typeface="宋体" pitchFamily="2" charset="-122"/>
                <a:sym typeface="+mn-ea"/>
              </a:rPr>
              <a:t>不包括境外产值</a:t>
            </a:r>
            <a:r>
              <a:rPr lang="en-US" altLang="zh-CN" sz="2000" dirty="0">
                <a:solidFill>
                  <a:schemeClr val="tx1"/>
                </a:solidFill>
                <a:latin typeface="宋体" pitchFamily="2" charset="-122"/>
                <a:cs typeface="宋体" pitchFamily="2" charset="-122"/>
                <a:sym typeface="+mn-ea"/>
              </a:rPr>
              <a:t>。</a:t>
            </a:r>
            <a:endParaRPr lang="en-US" altLang="zh-CN" sz="2000" dirty="0">
              <a:solidFill>
                <a:schemeClr val="tx1"/>
              </a:solidFill>
              <a:latin typeface="宋体" pitchFamily="2" charset="-122"/>
              <a:cs typeface="宋体" pitchFamily="2" charset="-122"/>
              <a:sym typeface="+mn-ea"/>
            </a:endParaRPr>
          </a:p>
          <a:p>
            <a:pPr algn="l" eaLnBrk="1" latinLnBrk="0" hangingPunct="1">
              <a:lnSpc>
                <a:spcPts val="2800"/>
              </a:lnSpc>
            </a:pPr>
            <a:r>
              <a:rPr lang="en-US" altLang="zh-CN" sz="2000" dirty="0">
                <a:solidFill>
                  <a:schemeClr val="tx1"/>
                </a:solidFill>
                <a:latin typeface="宋体" pitchFamily="2" charset="-122"/>
                <a:cs typeface="宋体" pitchFamily="2" charset="-122"/>
                <a:sym typeface="+mn-ea"/>
              </a:rPr>
              <a:t>    </a:t>
            </a:r>
            <a:r>
              <a:rPr lang="en-US" altLang="zh-CN" sz="2000" b="1" dirty="0">
                <a:solidFill>
                  <a:srgbClr val="FF0000"/>
                </a:solidFill>
                <a:latin typeface="宋体" pitchFamily="2" charset="-122"/>
                <a:cs typeface="宋体" pitchFamily="2" charset="-122"/>
                <a:sym typeface="+mn-ea"/>
              </a:rPr>
              <a:t>★注意事项</a:t>
            </a:r>
            <a:r>
              <a:rPr lang="en-US" altLang="zh-CN" sz="2000" dirty="0">
                <a:solidFill>
                  <a:schemeClr val="tx1"/>
                </a:solidFill>
                <a:latin typeface="宋体" pitchFamily="2" charset="-122"/>
                <a:cs typeface="宋体" pitchFamily="2" charset="-122"/>
                <a:sym typeface="+mn-ea"/>
              </a:rPr>
              <a:t>：根据税法规定，在劳务分包合同中，支付给劳务的报酬不缴纳税金，所以有部分劳务企业就把这部分人工费没有核算到建筑业总产值中，包括装饰装修产值、营业收入甚至人数也没有统计，所以，在填报本表时，一定要按照签定的合同全口径的填报建筑业总产值。</a:t>
            </a:r>
            <a:endParaRPr lang="en-US" altLang="zh-CN" sz="2000" dirty="0">
              <a:solidFill>
                <a:schemeClr val="tx1"/>
              </a:solidFill>
              <a:latin typeface="宋体" pitchFamily="2" charset="-122"/>
              <a:cs typeface="宋体" pitchFamily="2" charset="-122"/>
              <a:sym typeface="+mn-ea"/>
            </a:endParaRPr>
          </a:p>
          <a:p>
            <a:pPr algn="l" eaLnBrk="1" latinLnBrk="0" hangingPunct="1">
              <a:lnSpc>
                <a:spcPts val="2800"/>
              </a:lnSpc>
            </a:pPr>
            <a:r>
              <a:rPr lang="en-US" altLang="zh-CN" sz="2000" dirty="0">
                <a:solidFill>
                  <a:schemeClr val="tx1"/>
                </a:solidFill>
                <a:latin typeface="宋体" pitchFamily="2" charset="-122"/>
                <a:cs typeface="宋体" pitchFamily="2" charset="-122"/>
                <a:sym typeface="+mn-ea"/>
              </a:rPr>
              <a:t>   </a:t>
            </a:r>
            <a:r>
              <a:rPr lang="en-US" altLang="zh-CN" sz="2000" b="1" dirty="0">
                <a:solidFill>
                  <a:srgbClr val="FF0000"/>
                </a:solidFill>
                <a:latin typeface="宋体" pitchFamily="2" charset="-122"/>
                <a:cs typeface="宋体" pitchFamily="2" charset="-122"/>
                <a:sym typeface="+mn-ea"/>
              </a:rPr>
              <a:t> 装配式建筑工程产值</a:t>
            </a:r>
            <a:r>
              <a:rPr lang="en-US" altLang="zh-CN" sz="2000" dirty="0">
                <a:solidFill>
                  <a:schemeClr val="tx1"/>
                </a:solidFill>
                <a:latin typeface="宋体" pitchFamily="2" charset="-122"/>
                <a:cs typeface="宋体" pitchFamily="2" charset="-122"/>
                <a:sym typeface="+mn-ea"/>
              </a:rPr>
              <a:t>  指用货币表现的用预制部品部件在工地装配而成的建筑产品产值。目前，装配式建筑工程类型主要包括装配式混凝土建筑、装配式钢结构建筑、装配式木结构建筑等。</a:t>
            </a:r>
            <a:endParaRPr lang="en-US" altLang="zh-CN" sz="2000" dirty="0">
              <a:solidFill>
                <a:schemeClr val="tx1"/>
              </a:solidFill>
              <a:latin typeface="宋体" pitchFamily="2" charset="-122"/>
              <a:cs typeface="宋体" pitchFamily="2" charset="-122"/>
              <a:sym typeface="+mn-ea"/>
            </a:endParaRPr>
          </a:p>
          <a:p>
            <a:pPr algn="l" eaLnBrk="1" latinLnBrk="0" hangingPunct="1">
              <a:lnSpc>
                <a:spcPts val="2800"/>
              </a:lnSpc>
            </a:pPr>
            <a:r>
              <a:rPr lang="en-US" altLang="zh-CN" sz="2000" dirty="0">
                <a:solidFill>
                  <a:schemeClr val="tx1"/>
                </a:solidFill>
                <a:latin typeface="宋体" pitchFamily="2" charset="-122"/>
                <a:cs typeface="宋体" pitchFamily="2" charset="-122"/>
                <a:sym typeface="+mn-ea"/>
              </a:rPr>
              <a:t>    在计算填报装配式建筑工程产值时，凡是由工业企业统一制造生产，建筑施工企业只负责安装的预制部品部件，其本身产值应计算到工业产值中，建筑业企业不得重复计算。凡是建筑施工企业按照合同约定，将列入工程预算的装配式建筑构件进行</a:t>
            </a:r>
            <a:r>
              <a:rPr lang="en-US" altLang="zh-CN" sz="2000" dirty="0">
                <a:solidFill>
                  <a:srgbClr val="FF0000"/>
                </a:solidFill>
                <a:latin typeface="宋体" pitchFamily="2" charset="-122"/>
                <a:cs typeface="宋体" pitchFamily="2" charset="-122"/>
                <a:sym typeface="+mn-ea"/>
              </a:rPr>
              <a:t>自制并安装时</a:t>
            </a:r>
            <a:r>
              <a:rPr lang="en-US" altLang="zh-CN" sz="2000" dirty="0">
                <a:solidFill>
                  <a:schemeClr val="tx1"/>
                </a:solidFill>
                <a:latin typeface="宋体" pitchFamily="2" charset="-122"/>
                <a:cs typeface="宋体" pitchFamily="2" charset="-122"/>
                <a:sym typeface="+mn-ea"/>
              </a:rPr>
              <a:t>，应计算自制构件产值与安装工程产值。</a:t>
            </a:r>
            <a:endParaRPr lang="en-US" altLang="zh-CN" sz="2000" dirty="0">
              <a:solidFill>
                <a:schemeClr val="tx1"/>
              </a:solidFill>
              <a:latin typeface="宋体" pitchFamily="2" charset="-122"/>
              <a:cs typeface="宋体" pitchFamily="2" charset="-122"/>
              <a:sym typeface="+mn-ea"/>
            </a:endParaRPr>
          </a:p>
          <a:p>
            <a:pPr algn="l" eaLnBrk="1" latinLnBrk="0" hangingPunct="1">
              <a:lnSpc>
                <a:spcPct val="150000"/>
              </a:lnSpc>
            </a:pPr>
            <a:endParaRPr lang="en-US" altLang="zh-CN" sz="2400" dirty="0">
              <a:solidFill>
                <a:schemeClr val="tx1"/>
              </a:solidFill>
              <a:latin typeface="宋体" pitchFamily="2" charset="-122"/>
              <a:cs typeface="宋体" pitchFamily="2" charset="-122"/>
              <a:sym typeface="+mn-ea"/>
            </a:endParaRP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521970"/>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二、建筑业主要指标解读</a:t>
            </a:r>
            <a:endParaRPr lang="zh-CN" altLang="en-US" sz="2800" b="1" dirty="0">
              <a:solidFill>
                <a:srgbClr val="FF0000"/>
              </a:solidFill>
              <a:latin typeface="Arial" panose="02080604020202020204" pitchFamily="34" charset="0"/>
              <a:ea typeface="幼圆" panose="02010509060101010101" pitchFamily="49" charset="-122"/>
            </a:endParaRPr>
          </a:p>
        </p:txBody>
      </p:sp>
      <p:sp>
        <p:nvSpPr>
          <p:cNvPr id="3" name="文本框 2"/>
          <p:cNvSpPr txBox="1"/>
          <p:nvPr/>
        </p:nvSpPr>
        <p:spPr>
          <a:xfrm>
            <a:off x="983615" y="981075"/>
            <a:ext cx="9910445" cy="5477510"/>
          </a:xfrm>
          <a:prstGeom prst="rect">
            <a:avLst/>
          </a:prstGeom>
          <a:noFill/>
        </p:spPr>
        <p:txBody>
          <a:bodyPr wrap="square" rtlCol="0">
            <a:spAutoFit/>
          </a:bodyPr>
          <a:p>
            <a:pPr algn="l" eaLnBrk="1" latinLnBrk="0" hangingPunct="1">
              <a:lnSpc>
                <a:spcPts val="3000"/>
              </a:lnSpc>
            </a:pPr>
            <a:r>
              <a:rPr lang="en-US" altLang="zh-CN" sz="2400" dirty="0">
                <a:solidFill>
                  <a:srgbClr val="FF0000"/>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装饰装修产值</a:t>
            </a:r>
            <a:r>
              <a:rPr lang="en-US" altLang="zh-CN" sz="2400" dirty="0">
                <a:solidFill>
                  <a:schemeClr val="tx1"/>
                </a:solidFill>
                <a:latin typeface="宋体" pitchFamily="2" charset="-122"/>
                <a:cs typeface="宋体" pitchFamily="2" charset="-122"/>
                <a:sym typeface="+mn-ea"/>
              </a:rPr>
              <a:t>  包括装饰、装修两部分产值。装修装饰指对新旧房屋及建筑物进行的内外装修装饰；对新建房屋及建筑物经过施工后，尚未完全达到使用标准，而进行的二次装修装饰；以及对原有房屋经使用若干年后进行的二次内外装饰。包括抹灰、门窗、玻璃、吊顶、隔断、饰面板（砖）、涂料、裱糊、刷浆、花饰等。</a:t>
            </a:r>
            <a:endParaRPr lang="en-US" altLang="zh-CN" sz="2400"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dirty="0">
                <a:solidFill>
                  <a:srgbClr val="FF0000"/>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在外省完成的产值</a:t>
            </a:r>
            <a:r>
              <a:rPr lang="en-US" altLang="zh-CN" sz="2400" dirty="0">
                <a:solidFill>
                  <a:schemeClr val="tx1"/>
                </a:solidFill>
                <a:latin typeface="宋体" pitchFamily="2" charset="-122"/>
                <a:cs typeface="宋体" pitchFamily="2" charset="-122"/>
                <a:sym typeface="+mn-ea"/>
              </a:rPr>
              <a:t>  指建筑业企业在其他省份施工所完成的建筑业产值。</a:t>
            </a:r>
            <a:endParaRPr lang="en-US" altLang="zh-CN" sz="2400"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dirty="0">
                <a:solidFill>
                  <a:schemeClr val="tx1"/>
                </a:solidFill>
                <a:latin typeface="宋体" pitchFamily="2" charset="-122"/>
                <a:cs typeface="宋体" pitchFamily="2" charset="-122"/>
                <a:sym typeface="+mn-ea"/>
              </a:rPr>
              <a:t>   </a:t>
            </a:r>
            <a:r>
              <a:rPr lang="en-US" altLang="zh-CN" sz="2400" dirty="0">
                <a:solidFill>
                  <a:srgbClr val="FF0000"/>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建筑工程产值</a:t>
            </a:r>
            <a:r>
              <a:rPr lang="en-US" altLang="zh-CN" sz="2400" dirty="0">
                <a:solidFill>
                  <a:schemeClr val="tx1"/>
                </a:solidFill>
                <a:latin typeface="宋体" pitchFamily="2" charset="-122"/>
                <a:cs typeface="宋体" pitchFamily="2" charset="-122"/>
                <a:sym typeface="+mn-ea"/>
              </a:rPr>
              <a:t>  指列入建筑工程预算内的各种工程价值</a:t>
            </a:r>
            <a:r>
              <a:rPr lang="zh-CN" altLang="en-US" sz="2400" dirty="0">
                <a:solidFill>
                  <a:schemeClr val="tx1"/>
                </a:solidFill>
                <a:latin typeface="宋体" pitchFamily="2" charset="-122"/>
                <a:cs typeface="宋体" pitchFamily="2" charset="-122"/>
                <a:sym typeface="+mn-ea"/>
              </a:rPr>
              <a:t>。</a:t>
            </a:r>
            <a:endParaRPr lang="en-US" altLang="zh-CN" sz="2400"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dirty="0">
                <a:solidFill>
                  <a:schemeClr val="tx1"/>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 安装工程产值</a:t>
            </a:r>
            <a:r>
              <a:rPr lang="en-US" altLang="zh-CN" sz="2400" dirty="0">
                <a:solidFill>
                  <a:schemeClr val="tx1"/>
                </a:solidFill>
                <a:latin typeface="宋体" pitchFamily="2" charset="-122"/>
                <a:cs typeface="宋体" pitchFamily="2" charset="-122"/>
                <a:sym typeface="+mn-ea"/>
              </a:rPr>
              <a:t>  指设备安装工程价值以及将预制部品部件安装成建筑工程产品的价值。在设备安装产值中，不得包括被安装设备、被安装部品部件本身价值。</a:t>
            </a:r>
            <a:endParaRPr lang="en-US" altLang="zh-CN" sz="2400"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dirty="0">
                <a:solidFill>
                  <a:schemeClr val="tx1"/>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 其他产值</a:t>
            </a:r>
            <a:r>
              <a:rPr lang="en-US" altLang="zh-CN" sz="2400" dirty="0">
                <a:solidFill>
                  <a:schemeClr val="tx1"/>
                </a:solidFill>
                <a:latin typeface="宋体" pitchFamily="2" charset="-122"/>
                <a:cs typeface="宋体" pitchFamily="2" charset="-122"/>
                <a:sym typeface="+mn-ea"/>
              </a:rPr>
              <a:t>  建筑业总产值中除建筑工程、安装工程以外的产值。包括房屋构筑物修理产值、非标准设备制造产值、总包企业向分包企业收取的管理费以及不能明确划分的施工活动所完成的产值。</a:t>
            </a:r>
            <a:endParaRPr lang="en-US" altLang="zh-CN" sz="2400" dirty="0">
              <a:solidFill>
                <a:schemeClr val="tx1"/>
              </a:solidFill>
              <a:latin typeface="宋体" pitchFamily="2" charset="-122"/>
              <a:cs typeface="宋体" pitchFamily="2" charset="-122"/>
              <a:sym typeface="+mn-ea"/>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521970"/>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二、建筑业主要指标解读</a:t>
            </a:r>
            <a:endParaRPr lang="zh-CN" altLang="en-US" sz="2800" b="1" dirty="0">
              <a:solidFill>
                <a:srgbClr val="FF0000"/>
              </a:solidFill>
              <a:latin typeface="Arial" panose="02080604020202020204" pitchFamily="34" charset="0"/>
              <a:ea typeface="幼圆" panose="02010509060101010101" pitchFamily="49" charset="-122"/>
            </a:endParaRPr>
          </a:p>
        </p:txBody>
      </p:sp>
      <p:sp>
        <p:nvSpPr>
          <p:cNvPr id="5" name="文本框 4"/>
          <p:cNvSpPr txBox="1"/>
          <p:nvPr/>
        </p:nvSpPr>
        <p:spPr>
          <a:xfrm>
            <a:off x="287655" y="836930"/>
            <a:ext cx="11617325" cy="6144260"/>
          </a:xfrm>
          <a:prstGeom prst="rect">
            <a:avLst/>
          </a:prstGeom>
          <a:noFill/>
        </p:spPr>
        <p:txBody>
          <a:bodyPr wrap="square" rtlCol="0">
            <a:spAutoFit/>
          </a:bodyPr>
          <a:p>
            <a:pPr eaLnBrk="1" latinLnBrk="0" hangingPunct="1">
              <a:lnSpc>
                <a:spcPts val="2800"/>
              </a:lnSpc>
            </a:pPr>
            <a:r>
              <a:rPr lang="en-US" altLang="zh-CN" sz="2400" b="1">
                <a:solidFill>
                  <a:srgbClr val="FF0000"/>
                </a:solidFill>
                <a:latin typeface="宋体" pitchFamily="2" charset="-122"/>
                <a:cs typeface="宋体" pitchFamily="2" charset="-122"/>
                <a:sym typeface="+mn-ea"/>
              </a:rPr>
              <a:t>   </a:t>
            </a:r>
            <a:r>
              <a:rPr lang="zh-CN" sz="2400" b="1">
                <a:solidFill>
                  <a:schemeClr val="tx2"/>
                </a:solidFill>
                <a:latin typeface="宋体" pitchFamily="2" charset="-122"/>
                <a:cs typeface="宋体" pitchFamily="2" charset="-122"/>
                <a:sym typeface="+mn-ea"/>
              </a:rPr>
              <a:t>★建筑业总产值相关指标填报时应注意事项：</a:t>
            </a:r>
            <a:endParaRPr lang="zh-CN" sz="2400" b="1">
              <a:solidFill>
                <a:schemeClr val="tx2"/>
              </a:solidFill>
              <a:latin typeface="宋体" pitchFamily="2" charset="-122"/>
              <a:cs typeface="宋体" pitchFamily="2" charset="-122"/>
              <a:sym typeface="+mn-ea"/>
            </a:endParaRPr>
          </a:p>
          <a:p>
            <a:pPr eaLnBrk="1" latinLnBrk="0" hangingPunct="1">
              <a:lnSpc>
                <a:spcPts val="2800"/>
              </a:lnSpc>
            </a:pPr>
            <a:r>
              <a:rPr lang="en-US" altLang="zh-CN" sz="2000">
                <a:latin typeface="宋体" pitchFamily="2" charset="-122"/>
                <a:cs typeface="宋体" pitchFamily="2" charset="-122"/>
                <a:sym typeface="+mn-ea"/>
              </a:rPr>
              <a:t>   </a:t>
            </a:r>
            <a:r>
              <a:rPr lang="zh-CN" sz="2000" b="1">
                <a:solidFill>
                  <a:srgbClr val="FF0000"/>
                </a:solidFill>
                <a:latin typeface="宋体" pitchFamily="2" charset="-122"/>
                <a:cs typeface="宋体" pitchFamily="2" charset="-122"/>
                <a:sym typeface="+mn-ea"/>
              </a:rPr>
              <a:t>（1）直接从建设单位承揽工程完成的产值</a:t>
            </a:r>
            <a:endParaRPr lang="zh-CN" sz="2000" b="1">
              <a:solidFill>
                <a:srgbClr val="FF0000"/>
              </a:solidFill>
              <a:latin typeface="宋体" pitchFamily="2" charset="-122"/>
              <a:cs typeface="宋体" pitchFamily="2" charset="-122"/>
              <a:sym typeface="+mn-ea"/>
            </a:endParaRPr>
          </a:p>
          <a:p>
            <a:pPr eaLnBrk="1" latinLnBrk="0" hangingPunct="1">
              <a:lnSpc>
                <a:spcPts val="2800"/>
              </a:lnSpc>
            </a:pPr>
            <a:r>
              <a:rPr lang="zh-CN" sz="2000">
                <a:latin typeface="宋体" pitchFamily="2" charset="-122"/>
                <a:cs typeface="宋体" pitchFamily="2" charset="-122"/>
                <a:sym typeface="+mn-ea"/>
              </a:rPr>
              <a:t>①该指标统计的对象是与建设单位签订的所有有效合同的工程项目；②该指标是指在报告期内完成的工程总值，不管是自行完成还是分包出去的都应统计在内；③该指标还包括分包企业缴纳的管理费；④提醒注意，签订的合同额与直接从建设单位承揽工程完成的产值的关系，这两个指标的口径一致，核算的工程都是一致的，都是从建设单位直接承包的。签订的合同额和直接从建设单位承揽工程完成的产值在数量上，没有严格的关系，但签订的合同额一般应大于等于直接从建设单位承揽工程完成的产值，尤其是当有分包出去的产值时，至少自行完成产值应小于签订的合同额，如果出现签订的合同额小于直接从建设单位承揽工程完成的产值时，一定要查明原因。</a:t>
            </a:r>
            <a:endParaRPr lang="zh-CN" sz="2000">
              <a:latin typeface="宋体" pitchFamily="2" charset="-122"/>
              <a:cs typeface="宋体" pitchFamily="2" charset="-122"/>
              <a:sym typeface="+mn-ea"/>
            </a:endParaRPr>
          </a:p>
          <a:p>
            <a:pPr eaLnBrk="1" latinLnBrk="0" hangingPunct="1">
              <a:lnSpc>
                <a:spcPts val="2800"/>
              </a:lnSpc>
            </a:pPr>
            <a:r>
              <a:rPr lang="en-US" altLang="zh-CN" sz="2000">
                <a:latin typeface="宋体" pitchFamily="2" charset="-122"/>
                <a:cs typeface="宋体" pitchFamily="2" charset="-122"/>
                <a:sym typeface="+mn-ea"/>
              </a:rPr>
              <a:t> </a:t>
            </a:r>
            <a:r>
              <a:rPr lang="en-US" altLang="zh-CN" sz="2000" b="1">
                <a:latin typeface="宋体" pitchFamily="2" charset="-122"/>
                <a:cs typeface="宋体" pitchFamily="2" charset="-122"/>
                <a:sym typeface="+mn-ea"/>
              </a:rPr>
              <a:t>  </a:t>
            </a:r>
            <a:r>
              <a:rPr lang="zh-CN" sz="2000" b="1">
                <a:solidFill>
                  <a:srgbClr val="FF0000"/>
                </a:solidFill>
                <a:latin typeface="宋体" pitchFamily="2" charset="-122"/>
                <a:cs typeface="宋体" pitchFamily="2" charset="-122"/>
                <a:sym typeface="+mn-ea"/>
              </a:rPr>
              <a:t>（2）自行完成施工产值</a:t>
            </a:r>
            <a:endParaRPr lang="zh-CN" sz="2000" b="1">
              <a:solidFill>
                <a:srgbClr val="FF0000"/>
              </a:solidFill>
              <a:latin typeface="宋体" pitchFamily="2" charset="-122"/>
              <a:cs typeface="宋体" pitchFamily="2" charset="-122"/>
              <a:sym typeface="+mn-ea"/>
            </a:endParaRPr>
          </a:p>
          <a:p>
            <a:pPr eaLnBrk="1" latinLnBrk="0" hangingPunct="1">
              <a:lnSpc>
                <a:spcPts val="2800"/>
              </a:lnSpc>
            </a:pPr>
            <a:r>
              <a:rPr lang="zh-CN" sz="2000">
                <a:latin typeface="宋体" pitchFamily="2" charset="-122"/>
                <a:cs typeface="宋体" pitchFamily="2" charset="-122"/>
                <a:sym typeface="+mn-ea"/>
              </a:rPr>
              <a:t>①该指标统计的对象是与建设单位签订的所有有效合同的工程项目中本企业自行施工部分；②该指标包括总承包企业和专业承包企业向分包企业收取的管理费；③该指标包括分包给非独立核算的经济实体完成的那部分产值，如：分包给一些非独立核算的零散的建筑业包工队（组）等，为了保持相关数据的一致性，包工队（组）参与施工的人数也应统计在总承包企业或专业承包企业的从业人员内。</a:t>
            </a:r>
            <a:endParaRPr lang="zh-CN" sz="2000">
              <a:latin typeface="宋体" pitchFamily="2" charset="-122"/>
              <a:cs typeface="宋体" pitchFamily="2" charset="-122"/>
              <a:sym typeface="+mn-ea"/>
            </a:endParaRPr>
          </a:p>
          <a:p>
            <a:endParaRPr lang="zh-CN" altLang="en-US" sz="2000">
              <a:latin typeface="宋体" pitchFamily="2" charset="-122"/>
              <a:cs typeface="宋体" pitchFamily="2" charset="-122"/>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521970"/>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二、建筑业主要指标解读</a:t>
            </a:r>
            <a:endParaRPr lang="zh-CN" altLang="en-US" sz="2800" b="1" dirty="0">
              <a:solidFill>
                <a:srgbClr val="FF0000"/>
              </a:solidFill>
              <a:latin typeface="Arial" panose="02080604020202020204" pitchFamily="34" charset="0"/>
              <a:ea typeface="幼圆" panose="02010509060101010101" pitchFamily="49" charset="-122"/>
            </a:endParaRPr>
          </a:p>
        </p:txBody>
      </p:sp>
      <p:sp>
        <p:nvSpPr>
          <p:cNvPr id="3" name="文本框 2"/>
          <p:cNvSpPr txBox="1"/>
          <p:nvPr/>
        </p:nvSpPr>
        <p:spPr>
          <a:xfrm>
            <a:off x="1056005" y="1125220"/>
            <a:ext cx="9653270" cy="645160"/>
          </a:xfrm>
          <a:prstGeom prst="rect">
            <a:avLst/>
          </a:prstGeom>
          <a:noFill/>
        </p:spPr>
        <p:txBody>
          <a:bodyPr wrap="square" rtlCol="0">
            <a:spAutoFit/>
          </a:bodyPr>
          <a:p>
            <a:pPr>
              <a:lnSpc>
                <a:spcPct val="150000"/>
              </a:lnSpc>
            </a:pPr>
            <a:r>
              <a:rPr lang="en-US" altLang="zh-CN" sz="2400" b="1" dirty="0">
                <a:solidFill>
                  <a:srgbClr val="FF0000"/>
                </a:solidFill>
                <a:latin typeface="宋体" pitchFamily="2" charset="-122"/>
                <a:cs typeface="宋体" pitchFamily="2" charset="-122"/>
                <a:sym typeface="+mn-ea"/>
              </a:rPr>
              <a:t> </a:t>
            </a:r>
            <a:endParaRPr sz="2400">
              <a:latin typeface="宋体" pitchFamily="2" charset="-122"/>
              <a:cs typeface="宋体" pitchFamily="2" charset="-122"/>
            </a:endParaRPr>
          </a:p>
        </p:txBody>
      </p:sp>
      <p:sp>
        <p:nvSpPr>
          <p:cNvPr id="100" name="文本框 99"/>
          <p:cNvSpPr txBox="1"/>
          <p:nvPr/>
        </p:nvSpPr>
        <p:spPr>
          <a:xfrm>
            <a:off x="777240" y="959485"/>
            <a:ext cx="10278745" cy="5477510"/>
          </a:xfrm>
          <a:prstGeom prst="rect">
            <a:avLst/>
          </a:prstGeom>
          <a:noFill/>
          <a:ln w="9525">
            <a:noFill/>
          </a:ln>
        </p:spPr>
        <p:txBody>
          <a:bodyPr wrap="square">
            <a:spAutoFit/>
          </a:bodyPr>
          <a:p>
            <a:pPr marL="0" indent="267970" eaLnBrk="1" latinLnBrk="0" hangingPunct="1">
              <a:lnSpc>
                <a:spcPts val="3000"/>
              </a:lnSpc>
            </a:pPr>
            <a:r>
              <a:rPr lang="en-US" altLang="zh-CN" sz="2400" b="1">
                <a:ea typeface="宋体" pitchFamily="2" charset="-122"/>
              </a:rPr>
              <a:t> </a:t>
            </a:r>
            <a:r>
              <a:rPr lang="zh-CN" sz="2000" b="1">
                <a:solidFill>
                  <a:srgbClr val="FF0000"/>
                </a:solidFill>
                <a:ea typeface="宋体" pitchFamily="2" charset="-122"/>
              </a:rPr>
              <a:t>（3）分包出去工程的产值</a:t>
            </a:r>
            <a:r>
              <a:rPr lang="en-US" altLang="zh-CN" sz="2000" b="1">
                <a:solidFill>
                  <a:srgbClr val="FF0000"/>
                </a:solidFill>
                <a:ea typeface="宋体" pitchFamily="2" charset="-122"/>
              </a:rPr>
              <a:t>  </a:t>
            </a:r>
            <a:r>
              <a:rPr lang="zh-CN" sz="2000" b="0">
                <a:ea typeface="宋体" pitchFamily="2" charset="-122"/>
              </a:rPr>
              <a:t>①该指标统计的对象是与建设单位承揽的工程项目中本企业不施工部分，并且分包企业是一个独立核算的经济实体的那部分工程；②该指标不包括总包企业向分包企业收取的管理费；③如果分包给一个非独立核算的经济实体，其完成的产量产值，不包括在该指标内，应在总包企业自行完成产值中反映。</a:t>
            </a:r>
            <a:endParaRPr lang="zh-CN" sz="2000" b="0">
              <a:ea typeface="宋体" pitchFamily="2" charset="-122"/>
            </a:endParaRPr>
          </a:p>
          <a:p>
            <a:pPr marL="0" indent="267970" eaLnBrk="1" latinLnBrk="0" hangingPunct="1">
              <a:lnSpc>
                <a:spcPts val="3000"/>
              </a:lnSpc>
            </a:pPr>
            <a:r>
              <a:rPr lang="en-US" altLang="zh-CN" sz="2000" b="0">
                <a:ea typeface="宋体" pitchFamily="2" charset="-122"/>
              </a:rPr>
              <a:t>     </a:t>
            </a:r>
            <a:r>
              <a:rPr lang="zh-CN" sz="2000" b="1">
                <a:solidFill>
                  <a:srgbClr val="FF0000"/>
                </a:solidFill>
                <a:ea typeface="宋体" pitchFamily="2" charset="-122"/>
              </a:rPr>
              <a:t>（4）从建设单位以外承揽工程完成的产值</a:t>
            </a:r>
            <a:r>
              <a:rPr lang="en-US" altLang="zh-CN" sz="2000" b="1">
                <a:solidFill>
                  <a:srgbClr val="FF0000"/>
                </a:solidFill>
                <a:ea typeface="宋体" pitchFamily="2" charset="-122"/>
              </a:rPr>
              <a:t>   </a:t>
            </a:r>
            <a:r>
              <a:rPr lang="zh-CN" sz="2000" b="0">
                <a:ea typeface="宋体" pitchFamily="2" charset="-122"/>
              </a:rPr>
              <a:t>该指标统计的对象是从其他建筑企业承揽的工程项目。</a:t>
            </a:r>
            <a:endParaRPr lang="zh-CN" sz="2000" b="0">
              <a:ea typeface="宋体" pitchFamily="2" charset="-122"/>
            </a:endParaRPr>
          </a:p>
          <a:p>
            <a:pPr marL="0" indent="267970" eaLnBrk="1" latinLnBrk="0" hangingPunct="1">
              <a:lnSpc>
                <a:spcPts val="3000"/>
              </a:lnSpc>
            </a:pPr>
            <a:r>
              <a:rPr lang="en-US" altLang="zh-CN" sz="2000" b="0">
                <a:ea typeface="宋体" pitchFamily="2" charset="-122"/>
              </a:rPr>
              <a:t>     </a:t>
            </a:r>
            <a:r>
              <a:rPr lang="zh-CN" sz="2000" b="1">
                <a:solidFill>
                  <a:srgbClr val="FF0000"/>
                </a:solidFill>
                <a:ea typeface="宋体" pitchFamily="2" charset="-122"/>
              </a:rPr>
              <a:t>（5）建筑工程产值</a:t>
            </a:r>
            <a:r>
              <a:rPr lang="en-US" altLang="zh-CN" sz="2000" b="1">
                <a:solidFill>
                  <a:srgbClr val="FF0000"/>
                </a:solidFill>
                <a:ea typeface="宋体" pitchFamily="2" charset="-122"/>
              </a:rPr>
              <a:t>  </a:t>
            </a:r>
            <a:r>
              <a:rPr lang="zh-CN" sz="2000" b="0">
                <a:ea typeface="宋体" pitchFamily="2" charset="-122"/>
              </a:rPr>
              <a:t>①列入建筑工程预算内的产值；②只要是装饰装修工程都应统计在建筑工程产值中。</a:t>
            </a:r>
            <a:endParaRPr lang="zh-CN" sz="2000" b="0">
              <a:ea typeface="宋体" pitchFamily="2" charset="-122"/>
            </a:endParaRPr>
          </a:p>
          <a:p>
            <a:pPr marL="0" indent="267970" eaLnBrk="1" latinLnBrk="0" hangingPunct="1">
              <a:lnSpc>
                <a:spcPts val="3000"/>
              </a:lnSpc>
            </a:pPr>
            <a:r>
              <a:rPr lang="en-US" altLang="zh-CN" sz="2000" b="0">
                <a:solidFill>
                  <a:srgbClr val="FF0000"/>
                </a:solidFill>
                <a:ea typeface="宋体" pitchFamily="2" charset="-122"/>
              </a:rPr>
              <a:t>    </a:t>
            </a:r>
            <a:r>
              <a:rPr lang="zh-CN" sz="2000" b="1">
                <a:solidFill>
                  <a:srgbClr val="FF0000"/>
                </a:solidFill>
                <a:ea typeface="宋体" pitchFamily="2" charset="-122"/>
              </a:rPr>
              <a:t>（6）安装工程产值</a:t>
            </a:r>
            <a:r>
              <a:rPr lang="en-US" altLang="zh-CN" sz="2000" b="1">
                <a:solidFill>
                  <a:srgbClr val="FF0000"/>
                </a:solidFill>
                <a:ea typeface="宋体" pitchFamily="2" charset="-122"/>
              </a:rPr>
              <a:t>   </a:t>
            </a:r>
            <a:r>
              <a:rPr lang="zh-CN" sz="2000" b="0">
                <a:ea typeface="宋体" pitchFamily="2" charset="-122"/>
              </a:rPr>
              <a:t>①安装企业负责施工的工程，不一定都是安装工程产值；②在安装工程产值中，不得包括被安装设备本身价值，以及场外及合同外的运费等相关费用。</a:t>
            </a:r>
            <a:endParaRPr lang="zh-CN" sz="2000" b="0">
              <a:ea typeface="宋体" pitchFamily="2" charset="-122"/>
            </a:endParaRPr>
          </a:p>
          <a:p>
            <a:pPr marL="0" indent="267970" eaLnBrk="1" latinLnBrk="0" hangingPunct="1">
              <a:lnSpc>
                <a:spcPts val="3000"/>
              </a:lnSpc>
            </a:pPr>
            <a:r>
              <a:rPr lang="en-US" altLang="zh-CN" sz="2000" b="0">
                <a:ea typeface="宋体" pitchFamily="2" charset="-122"/>
              </a:rPr>
              <a:t>  </a:t>
            </a:r>
            <a:r>
              <a:rPr lang="en-US" altLang="zh-CN" sz="2000" b="1">
                <a:solidFill>
                  <a:srgbClr val="FF0000"/>
                </a:solidFill>
                <a:ea typeface="宋体" pitchFamily="2" charset="-122"/>
              </a:rPr>
              <a:t>   </a:t>
            </a:r>
            <a:r>
              <a:rPr lang="zh-CN" sz="2000" b="1">
                <a:solidFill>
                  <a:srgbClr val="FF0000"/>
                </a:solidFill>
                <a:ea typeface="宋体" pitchFamily="2" charset="-122"/>
              </a:rPr>
              <a:t>（7）其他产值</a:t>
            </a:r>
            <a:r>
              <a:rPr lang="en-US" altLang="zh-CN" sz="2000" b="1">
                <a:solidFill>
                  <a:srgbClr val="FF0000"/>
                </a:solidFill>
                <a:ea typeface="宋体" pitchFamily="2" charset="-122"/>
              </a:rPr>
              <a:t>   </a:t>
            </a:r>
            <a:r>
              <a:rPr lang="zh-CN" sz="2000" b="0">
                <a:ea typeface="宋体" pitchFamily="2" charset="-122"/>
              </a:rPr>
              <a:t>①其他产值包括房屋构筑物修理产值，但不包括被修理房屋、构筑物本身价值和生产设备的修理价值；②其他产值中的非标准设备制造产值，强调的是用于工程，包括非标准设备的加工费和原材料价值两部分。</a:t>
            </a:r>
            <a:endParaRPr lang="zh-CN" altLang="en-US" sz="2000"/>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521970"/>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二、建筑业主要指标解读</a:t>
            </a:r>
            <a:endParaRPr lang="zh-CN" altLang="en-US" sz="2800" b="1" dirty="0">
              <a:solidFill>
                <a:srgbClr val="FF0000"/>
              </a:solidFill>
              <a:latin typeface="Arial" panose="02080604020202020204" pitchFamily="34" charset="0"/>
              <a:ea typeface="幼圆" panose="02010509060101010101" pitchFamily="49" charset="-122"/>
            </a:endParaRPr>
          </a:p>
        </p:txBody>
      </p:sp>
      <p:pic>
        <p:nvPicPr>
          <p:cNvPr id="4" name="图片 4"/>
          <p:cNvPicPr>
            <a:picLocks noChangeAspect="1"/>
          </p:cNvPicPr>
          <p:nvPr/>
        </p:nvPicPr>
        <p:blipFill>
          <a:blip r:embed="rId1"/>
          <a:stretch>
            <a:fillRect/>
          </a:stretch>
        </p:blipFill>
        <p:spPr>
          <a:xfrm>
            <a:off x="1776095" y="2061210"/>
            <a:ext cx="8783320" cy="3894455"/>
          </a:xfrm>
          <a:prstGeom prst="rect">
            <a:avLst/>
          </a:prstGeom>
          <a:noFill/>
          <a:ln>
            <a:noFill/>
          </a:ln>
        </p:spPr>
      </p:pic>
      <p:sp>
        <p:nvSpPr>
          <p:cNvPr id="5" name="文本框 4"/>
          <p:cNvSpPr txBox="1"/>
          <p:nvPr/>
        </p:nvSpPr>
        <p:spPr>
          <a:xfrm>
            <a:off x="4512310" y="1189355"/>
            <a:ext cx="3704590" cy="583565"/>
          </a:xfrm>
          <a:prstGeom prst="rect">
            <a:avLst/>
          </a:prstGeom>
          <a:noFill/>
        </p:spPr>
        <p:txBody>
          <a:bodyPr wrap="square" rtlCol="0">
            <a:spAutoFit/>
          </a:bodyPr>
          <a:p>
            <a:r>
              <a:rPr lang="zh-CN" altLang="en-US" sz="3200">
                <a:solidFill>
                  <a:schemeClr val="accent1"/>
                </a:solidFill>
              </a:rPr>
              <a:t>建筑业总产值构成</a:t>
            </a:r>
            <a:endParaRPr lang="zh-CN" altLang="en-US" sz="3200">
              <a:solidFill>
                <a:schemeClr val="accent1"/>
              </a:solidFil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1"/>
          <a:srcRect/>
          <a:stretch>
            <a:fillRect/>
          </a:stretch>
        </a:blipFill>
        <a:effectLst/>
      </p:bgPr>
    </p:bg>
    <p:spTree>
      <p:nvGrpSpPr>
        <p:cNvPr id="1" name=""/>
        <p:cNvGrpSpPr/>
        <p:nvPr/>
      </p:nvGrpSpPr>
      <p:grpSpPr>
        <a:xfrm>
          <a:off x="0" y="0"/>
          <a:ext cx="0" cy="0"/>
          <a:chOff x="0" y="0"/>
          <a:chExt cx="0" cy="0"/>
        </a:xfrm>
      </p:grpSpPr>
      <p:sp>
        <p:nvSpPr>
          <p:cNvPr id="5122" name="灯片编号占位符 1"/>
          <p:cNvSpPr>
            <a:spLocks noChangeArrowheads="1"/>
          </p:cNvSpPr>
          <p:nvPr/>
        </p:nvSpPr>
        <p:spPr bwMode="auto">
          <a:xfrm>
            <a:off x="944563" y="6338888"/>
            <a:ext cx="53975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fld id="{C865D17C-B3FA-43A9-BDEE-CB93DB72B21F}" type="slidenum">
              <a:rPr lang="zh-CN" altLang="en-US">
                <a:solidFill>
                  <a:srgbClr val="595959"/>
                </a:solidFill>
                <a:latin typeface="Copperplate Gothic Bold" panose="020E0705020206020404" charset="0"/>
                <a:ea typeface="微软雅黑" panose="020B0503020204020204" pitchFamily="34" charset="-122"/>
                <a:sym typeface="Copperplate Gothic Bold" panose="020E0705020206020404" charset="0"/>
              </a:rPr>
            </a:fld>
            <a:endParaRPr lang="zh-CN" altLang="en-US">
              <a:solidFill>
                <a:srgbClr val="595959"/>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23" name="直接连接符 2"/>
          <p:cNvSpPr>
            <a:spLocks noChangeShapeType="1"/>
          </p:cNvSpPr>
          <p:nvPr/>
        </p:nvSpPr>
        <p:spPr bwMode="auto">
          <a:xfrm flipH="1">
            <a:off x="1430338" y="6480175"/>
            <a:ext cx="10620375" cy="0"/>
          </a:xfrm>
          <a:prstGeom prst="line">
            <a:avLst/>
          </a:prstGeom>
          <a:noFill/>
          <a:ln w="15875" cmpd="sng">
            <a:solidFill>
              <a:srgbClr val="28A9D6"/>
            </a:solidFill>
            <a:round/>
          </a:ln>
          <a:extLst>
            <a:ext uri="{909E8E84-426E-40DD-AFC4-6F175D3DCCD1}">
              <a14:hiddenFill xmlns:a14="http://schemas.microsoft.com/office/drawing/2010/main">
                <a:noFill/>
              </a14:hiddenFill>
            </a:ext>
          </a:extLst>
        </p:spPr>
        <p:txBody>
          <a:bodyPr/>
          <a:lstStyle/>
          <a:p>
            <a:endParaRPr lang="zh-CN" altLang="en-US"/>
          </a:p>
        </p:txBody>
      </p:sp>
      <p:sp>
        <p:nvSpPr>
          <p:cNvPr id="5124" name="直接连接符 3"/>
          <p:cNvSpPr>
            <a:spLocks noChangeShapeType="1"/>
          </p:cNvSpPr>
          <p:nvPr/>
        </p:nvSpPr>
        <p:spPr bwMode="auto">
          <a:xfrm flipH="1">
            <a:off x="141288" y="6480175"/>
            <a:ext cx="792162" cy="0"/>
          </a:xfrm>
          <a:prstGeom prst="line">
            <a:avLst/>
          </a:prstGeom>
          <a:noFill/>
          <a:ln w="15875" cmpd="sng">
            <a:solidFill>
              <a:srgbClr val="28A9D6"/>
            </a:solidFill>
            <a:round/>
          </a:ln>
          <a:extLst>
            <a:ext uri="{909E8E84-426E-40DD-AFC4-6F175D3DCCD1}">
              <a14:hiddenFill xmlns:a14="http://schemas.microsoft.com/office/drawing/2010/main">
                <a:noFill/>
              </a14:hiddenFill>
            </a:ext>
          </a:extLst>
        </p:spPr>
        <p:txBody>
          <a:bodyPr/>
          <a:lstStyle/>
          <a:p>
            <a:endParaRPr lang="zh-CN" altLang="en-US"/>
          </a:p>
        </p:txBody>
      </p:sp>
      <p:grpSp>
        <p:nvGrpSpPr>
          <p:cNvPr id="5125" name="Group 5"/>
          <p:cNvGrpSpPr/>
          <p:nvPr/>
        </p:nvGrpSpPr>
        <p:grpSpPr bwMode="auto">
          <a:xfrm flipH="1">
            <a:off x="976313" y="6269038"/>
            <a:ext cx="412750" cy="422275"/>
            <a:chOff x="0" y="0"/>
            <a:chExt cx="3868830" cy="3952255"/>
          </a:xfrm>
        </p:grpSpPr>
        <p:sp>
          <p:nvSpPr>
            <p:cNvPr id="5126" name="椭圆 5"/>
            <p:cNvSpPr>
              <a:spLocks noChangeArrowheads="1"/>
            </p:cNvSpPr>
            <p:nvPr/>
          </p:nvSpPr>
          <p:spPr bwMode="auto">
            <a:xfrm>
              <a:off x="1621937" y="0"/>
              <a:ext cx="624965" cy="624040"/>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b="1" i="1">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27" name="椭圆 6"/>
            <p:cNvSpPr>
              <a:spLocks noChangeArrowheads="1"/>
            </p:cNvSpPr>
            <p:nvPr/>
          </p:nvSpPr>
          <p:spPr bwMode="auto">
            <a:xfrm rot="1542857">
              <a:off x="2351058" y="163434"/>
              <a:ext cx="624965" cy="624040"/>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b="1" i="1">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28" name="椭圆 7"/>
            <p:cNvSpPr>
              <a:spLocks noChangeArrowheads="1"/>
            </p:cNvSpPr>
            <p:nvPr/>
          </p:nvSpPr>
          <p:spPr bwMode="auto">
            <a:xfrm rot="3085714">
              <a:off x="2916962" y="623575"/>
              <a:ext cx="624040" cy="624965"/>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b="1" i="1">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29" name="椭圆 8"/>
            <p:cNvSpPr>
              <a:spLocks noChangeArrowheads="1"/>
            </p:cNvSpPr>
            <p:nvPr/>
          </p:nvSpPr>
          <p:spPr bwMode="auto">
            <a:xfrm rot="7714286">
              <a:off x="2916962" y="2703709"/>
              <a:ext cx="624040" cy="624965"/>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b="1" i="1">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0" name="椭圆 9"/>
            <p:cNvSpPr>
              <a:spLocks noChangeArrowheads="1"/>
            </p:cNvSpPr>
            <p:nvPr/>
          </p:nvSpPr>
          <p:spPr bwMode="auto">
            <a:xfrm rot="4628572">
              <a:off x="3244324" y="1292185"/>
              <a:ext cx="624040" cy="624965"/>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b="1" i="1">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1" name="椭圆 10"/>
            <p:cNvSpPr>
              <a:spLocks noChangeArrowheads="1"/>
            </p:cNvSpPr>
            <p:nvPr/>
          </p:nvSpPr>
          <p:spPr bwMode="auto">
            <a:xfrm rot="9257144">
              <a:off x="2351058" y="3164771"/>
              <a:ext cx="624965" cy="624040"/>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rot="10800000" anchor="ctr"/>
            <a:lstStyle/>
            <a:p>
              <a:endParaRPr lang="zh-CN" altLang="en-US">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2" name="椭圆 11"/>
            <p:cNvSpPr>
              <a:spLocks noChangeArrowheads="1"/>
            </p:cNvSpPr>
            <p:nvPr/>
          </p:nvSpPr>
          <p:spPr bwMode="auto">
            <a:xfrm rot="6171428">
              <a:off x="3244324" y="2035090"/>
              <a:ext cx="624040" cy="624965"/>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b="1" i="1">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3" name="椭圆 12"/>
            <p:cNvSpPr>
              <a:spLocks noChangeArrowheads="1"/>
            </p:cNvSpPr>
            <p:nvPr/>
          </p:nvSpPr>
          <p:spPr bwMode="auto">
            <a:xfrm rot="10800000">
              <a:off x="1621937" y="3328215"/>
              <a:ext cx="624965" cy="624040"/>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rot="10800000" anchor="ctr"/>
            <a:lstStyle/>
            <a:p>
              <a:endParaRPr lang="zh-CN" altLang="en-US">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4" name="椭圆 13"/>
            <p:cNvSpPr>
              <a:spLocks noChangeArrowheads="1"/>
            </p:cNvSpPr>
            <p:nvPr/>
          </p:nvSpPr>
          <p:spPr bwMode="auto">
            <a:xfrm rot="12342858">
              <a:off x="892807" y="3164771"/>
              <a:ext cx="624965" cy="624040"/>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rot="10800000" anchor="ctr"/>
            <a:lstStyle/>
            <a:p>
              <a:endParaRPr lang="zh-CN" altLang="en-US">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5" name="椭圆 14"/>
            <p:cNvSpPr>
              <a:spLocks noChangeArrowheads="1"/>
            </p:cNvSpPr>
            <p:nvPr/>
          </p:nvSpPr>
          <p:spPr bwMode="auto">
            <a:xfrm rot="13885715">
              <a:off x="327821" y="2703708"/>
              <a:ext cx="624040" cy="624965"/>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rot="10800000" anchor="ctr"/>
            <a:lstStyle/>
            <a:p>
              <a:endParaRPr lang="zh-CN" altLang="en-US">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6" name="椭圆 15"/>
            <p:cNvSpPr>
              <a:spLocks noChangeArrowheads="1"/>
            </p:cNvSpPr>
            <p:nvPr/>
          </p:nvSpPr>
          <p:spPr bwMode="auto">
            <a:xfrm rot="20057142">
              <a:off x="892807" y="163434"/>
              <a:ext cx="624965" cy="624040"/>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b="1" i="1">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7" name="椭圆 16"/>
            <p:cNvSpPr>
              <a:spLocks noChangeArrowheads="1"/>
            </p:cNvSpPr>
            <p:nvPr/>
          </p:nvSpPr>
          <p:spPr bwMode="auto">
            <a:xfrm rot="15428571">
              <a:off x="462" y="2035089"/>
              <a:ext cx="624040" cy="624965"/>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rot="10800000" anchor="ctr"/>
            <a:lstStyle/>
            <a:p>
              <a:endParaRPr lang="zh-CN" altLang="en-US">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8" name="椭圆 17"/>
            <p:cNvSpPr>
              <a:spLocks noChangeArrowheads="1"/>
            </p:cNvSpPr>
            <p:nvPr/>
          </p:nvSpPr>
          <p:spPr bwMode="auto">
            <a:xfrm rot="16971429">
              <a:off x="462" y="1292184"/>
              <a:ext cx="624040" cy="624965"/>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rot="10800000" anchor="ctr"/>
            <a:lstStyle/>
            <a:p>
              <a:endParaRPr lang="zh-CN" altLang="en-US">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sp>
          <p:nvSpPr>
            <p:cNvPr id="5139" name="椭圆 18"/>
            <p:cNvSpPr>
              <a:spLocks noChangeArrowheads="1"/>
            </p:cNvSpPr>
            <p:nvPr/>
          </p:nvSpPr>
          <p:spPr bwMode="auto">
            <a:xfrm rot="18514285">
              <a:off x="327821" y="623574"/>
              <a:ext cx="624040" cy="624965"/>
            </a:xfrm>
            <a:prstGeom prst="ellipse">
              <a:avLst/>
            </a:pr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rot="10800000" anchor="ctr"/>
            <a:lstStyle/>
            <a:p>
              <a:endParaRPr lang="zh-CN" altLang="en-US">
                <a:solidFill>
                  <a:srgbClr val="FFFFFF"/>
                </a:solidFill>
                <a:latin typeface="Copperplate Gothic Bold" panose="020E0705020206020404" charset="0"/>
                <a:ea typeface="微软雅黑" panose="020B0503020204020204" pitchFamily="34" charset="-122"/>
                <a:sym typeface="Copperplate Gothic Bold" panose="020E0705020206020404" charset="0"/>
              </a:endParaRPr>
            </a:p>
          </p:txBody>
        </p:sp>
      </p:grpSp>
      <p:sp>
        <p:nvSpPr>
          <p:cNvPr id="5142" name="任意多边形 21"/>
          <p:cNvSpPr/>
          <p:nvPr/>
        </p:nvSpPr>
        <p:spPr bwMode="auto">
          <a:xfrm flipV="1">
            <a:off x="176213" y="423863"/>
            <a:ext cx="1384300" cy="431800"/>
          </a:xfrm>
          <a:custGeom>
            <a:avLst/>
            <a:gdLst>
              <a:gd name="T0" fmla="*/ 167822 w 1386790"/>
              <a:gd name="T1" fmla="*/ 524933 h 524933"/>
              <a:gd name="T2" fmla="*/ 168846 w 1386790"/>
              <a:gd name="T3" fmla="*/ 524933 h 524933"/>
              <a:gd name="T4" fmla="*/ 168846 w 1386790"/>
              <a:gd name="T5" fmla="*/ 14598 h 524933"/>
              <a:gd name="T6" fmla="*/ 1386790 w 1386790"/>
              <a:gd name="T7" fmla="*/ 14598 h 524933"/>
              <a:gd name="T8" fmla="*/ 1386790 w 1386790"/>
              <a:gd name="T9" fmla="*/ 0 h 524933"/>
              <a:gd name="T10" fmla="*/ 167822 w 1386790"/>
              <a:gd name="T11" fmla="*/ 0 h 524933"/>
              <a:gd name="T12" fmla="*/ 152999 w 1386790"/>
              <a:gd name="T13" fmla="*/ 0 h 524933"/>
              <a:gd name="T14" fmla="*/ 152999 w 1386790"/>
              <a:gd name="T15" fmla="*/ 507260 h 524933"/>
              <a:gd name="T16" fmla="*/ 107280 w 1386790"/>
              <a:gd name="T17" fmla="*/ 507260 h 524933"/>
              <a:gd name="T18" fmla="*/ 107280 w 1386790"/>
              <a:gd name="T19" fmla="*/ 0 h 524933"/>
              <a:gd name="T20" fmla="*/ 0 w 1386790"/>
              <a:gd name="T21" fmla="*/ 0 h 524933"/>
              <a:gd name="T22" fmla="*/ 0 w 1386790"/>
              <a:gd name="T23" fmla="*/ 524932 h 524933"/>
              <a:gd name="T24" fmla="*/ 33834 w 1386790"/>
              <a:gd name="T25" fmla="*/ 524932 h 524933"/>
              <a:gd name="T26" fmla="*/ 33834 w 1386790"/>
              <a:gd name="T27" fmla="*/ 23810 h 524933"/>
              <a:gd name="T28" fmla="*/ 79553 w 1386790"/>
              <a:gd name="T29" fmla="*/ 23810 h 524933"/>
              <a:gd name="T30" fmla="*/ 79553 w 1386790"/>
              <a:gd name="T31" fmla="*/ 524932 h 524933"/>
              <a:gd name="T32" fmla="*/ 167822 w 1386790"/>
              <a:gd name="T33" fmla="*/ 524932 h 524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86790" h="524933">
                <a:moveTo>
                  <a:pt x="167822" y="524933"/>
                </a:moveTo>
                <a:lnTo>
                  <a:pt x="168846" y="524933"/>
                </a:lnTo>
                <a:lnTo>
                  <a:pt x="168846" y="14598"/>
                </a:lnTo>
                <a:lnTo>
                  <a:pt x="1386790" y="14598"/>
                </a:lnTo>
                <a:lnTo>
                  <a:pt x="1386790" y="0"/>
                </a:lnTo>
                <a:lnTo>
                  <a:pt x="167822" y="0"/>
                </a:lnTo>
                <a:lnTo>
                  <a:pt x="152999" y="0"/>
                </a:lnTo>
                <a:lnTo>
                  <a:pt x="152999" y="507260"/>
                </a:lnTo>
                <a:lnTo>
                  <a:pt x="107280" y="507260"/>
                </a:lnTo>
                <a:lnTo>
                  <a:pt x="107280" y="0"/>
                </a:lnTo>
                <a:lnTo>
                  <a:pt x="0" y="0"/>
                </a:lnTo>
                <a:lnTo>
                  <a:pt x="0" y="524932"/>
                </a:lnTo>
                <a:lnTo>
                  <a:pt x="33834" y="524932"/>
                </a:lnTo>
                <a:lnTo>
                  <a:pt x="33834" y="23810"/>
                </a:lnTo>
                <a:lnTo>
                  <a:pt x="79553" y="23810"/>
                </a:lnTo>
                <a:lnTo>
                  <a:pt x="79553" y="524932"/>
                </a:lnTo>
                <a:lnTo>
                  <a:pt x="167822" y="524932"/>
                </a:lnTo>
                <a:close/>
              </a:path>
            </a:pathLst>
          </a:custGeom>
          <a:solidFill>
            <a:srgbClr val="28A9D6"/>
          </a:solidFill>
          <a:ln>
            <a:noFill/>
          </a:ln>
          <a:extLst>
            <a:ext uri="{91240B29-F687-4F45-9708-019B960494DF}">
              <a14:hiddenLine xmlns:a14="http://schemas.microsoft.com/office/drawing/2010/main" w="9525">
                <a:solidFill>
                  <a:srgbClr val="000000"/>
                </a:solidFill>
                <a:round/>
              </a14:hiddenLine>
            </a:ext>
          </a:extLst>
        </p:spPr>
        <p:txBody>
          <a:bodyPr rot="10800000" anchor="ctr"/>
          <a:lstStyle/>
          <a:p>
            <a:endParaRPr lang="zh-CN" altLang="en-US"/>
          </a:p>
        </p:txBody>
      </p:sp>
      <p:pic>
        <p:nvPicPr>
          <p:cNvPr id="5143" name="Picture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66463" y="44450"/>
            <a:ext cx="108585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5" name="Rectangle 7"/>
          <p:cNvSpPr>
            <a:spLocks noChangeArrowheads="1"/>
          </p:cNvSpPr>
          <p:nvPr/>
        </p:nvSpPr>
        <p:spPr bwMode="auto">
          <a:xfrm>
            <a:off x="406718" y="404813"/>
            <a:ext cx="9545637" cy="953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zh-CN" altLang="en-US" sz="2800" b="1" i="0" u="none" strike="noStrike" kern="1200" cap="none" spc="0" normalizeH="0" baseline="0" dirty="0" smtClean="0">
                <a:solidFill>
                  <a:srgbClr val="FF0000"/>
                </a:solidFill>
                <a:latin typeface="幼圆" panose="02010509060101010101" pitchFamily="49" charset="-122"/>
                <a:ea typeface="幼圆" panose="02010509060101010101" pitchFamily="49" charset="-122"/>
                <a:cs typeface="+mn-cs"/>
                <a:sym typeface="Arial" panose="02080604020202020204" pitchFamily="34" charset="0"/>
              </a:rPr>
              <a:t>三、企业统计台账建设</a:t>
            </a:r>
            <a:endParaRPr lang="zh-CN" altLang="en-US" sz="2800" b="1" dirty="0">
              <a:solidFill>
                <a:srgbClr val="FF0000"/>
              </a:solidFill>
              <a:latin typeface="幼圆" panose="02010509060101010101" pitchFamily="49" charset="-122"/>
              <a:ea typeface="幼圆" panose="02010509060101010101" pitchFamily="49" charset="-122"/>
            </a:endParaRPr>
          </a:p>
          <a:p>
            <a:endParaRPr kumimoji="0" lang="zh-CN" altLang="en-US" sz="2800" b="1" i="0" u="none" strike="noStrike" kern="1200" cap="none" spc="0" normalizeH="0" baseline="0" dirty="0" smtClean="0">
              <a:solidFill>
                <a:srgbClr val="FF0000"/>
              </a:solidFill>
              <a:latin typeface="幼圆" panose="02010509060101010101" pitchFamily="49" charset="-122"/>
              <a:ea typeface="幼圆" panose="02010509060101010101" pitchFamily="49" charset="-122"/>
              <a:cs typeface="+mn-cs"/>
              <a:sym typeface="Arial" panose="02080604020202020204" pitchFamily="34" charset="0"/>
            </a:endParaRPr>
          </a:p>
        </p:txBody>
      </p:sp>
      <p:sp>
        <p:nvSpPr>
          <p:cNvPr id="5" name="文本框 4"/>
          <p:cNvSpPr txBox="1"/>
          <p:nvPr/>
        </p:nvSpPr>
        <p:spPr>
          <a:xfrm>
            <a:off x="1049655" y="1217930"/>
            <a:ext cx="9314815" cy="5646420"/>
          </a:xfrm>
          <a:prstGeom prst="rect">
            <a:avLst/>
          </a:prstGeom>
          <a:noFill/>
        </p:spPr>
        <p:txBody>
          <a:bodyPr wrap="square" rtlCol="0" anchor="t">
            <a:spAutoFit/>
          </a:bodyPr>
          <a:p>
            <a:pPr marL="0" indent="0" algn="l" eaLnBrk="1" latinLnBrk="0" hangingPunct="1">
              <a:lnSpc>
                <a:spcPts val="3000"/>
              </a:lnSpc>
              <a:buFont typeface="Wingdings" panose="05000000000000000000" charset="0"/>
              <a:buNone/>
            </a:pPr>
            <a:r>
              <a:rPr lang="en-US" altLang="zh-CN" sz="2400" dirty="0">
                <a:sym typeface="+mn-ea"/>
              </a:rPr>
              <a:t>              </a:t>
            </a:r>
            <a:r>
              <a:rPr lang="zh-CN" altLang="en-US" sz="2400" b="1" dirty="0">
                <a:solidFill>
                  <a:srgbClr val="FF0000"/>
                </a:solidFill>
                <a:sym typeface="+mn-ea"/>
              </a:rPr>
              <a:t>统计台账建设原则：数出有据，不重不漏</a:t>
            </a:r>
            <a:endParaRPr lang="zh-CN" altLang="zh-CN" sz="2400" b="1" dirty="0">
              <a:solidFill>
                <a:srgbClr val="FF0000"/>
              </a:solidFill>
              <a:sym typeface="+mn-ea"/>
            </a:endParaRPr>
          </a:p>
          <a:p>
            <a:pPr marL="457200" indent="0" algn="l" eaLnBrk="1" latinLnBrk="0" hangingPunct="1">
              <a:lnSpc>
                <a:spcPts val="3000"/>
              </a:lnSpc>
              <a:buFont typeface="Wingdings" panose="05000000000000000000" charset="0"/>
              <a:buChar char="u"/>
            </a:pPr>
            <a:endParaRPr lang="zh-CN" altLang="zh-CN" sz="2400" dirty="0">
              <a:solidFill>
                <a:schemeClr val="accent4"/>
              </a:solidFill>
              <a:sym typeface="+mn-ea"/>
            </a:endParaRPr>
          </a:p>
          <a:p>
            <a:pPr marL="457200" indent="0" algn="l" eaLnBrk="1" latinLnBrk="0" hangingPunct="1">
              <a:lnSpc>
                <a:spcPts val="3000"/>
              </a:lnSpc>
              <a:buFont typeface="Wingdings" panose="05000000000000000000" charset="0"/>
              <a:buChar char="u"/>
            </a:pPr>
            <a:r>
              <a:rPr lang="zh-CN" altLang="zh-CN" sz="2400" dirty="0">
                <a:solidFill>
                  <a:schemeClr val="accent4"/>
                </a:solidFill>
                <a:sym typeface="+mn-ea"/>
              </a:rPr>
              <a:t>统计口径的建筑业总产值</a:t>
            </a:r>
            <a:r>
              <a:rPr lang="zh-CN" altLang="zh-CN" sz="2400" dirty="0" smtClean="0">
                <a:solidFill>
                  <a:schemeClr val="accent4"/>
                </a:solidFill>
                <a:sym typeface="+mn-ea"/>
              </a:rPr>
              <a:t>，应该</a:t>
            </a:r>
            <a:r>
              <a:rPr lang="zh-CN" altLang="zh-CN" sz="2400" dirty="0">
                <a:solidFill>
                  <a:schemeClr val="accent4"/>
                </a:solidFill>
                <a:sym typeface="+mn-ea"/>
              </a:rPr>
              <a:t>为反映当期本企业承包建筑工程</a:t>
            </a:r>
            <a:r>
              <a:rPr lang="zh-CN" altLang="zh-CN" sz="2400" dirty="0" smtClean="0">
                <a:solidFill>
                  <a:schemeClr val="accent4"/>
                </a:solidFill>
                <a:sym typeface="+mn-ea"/>
              </a:rPr>
              <a:t>价值</a:t>
            </a:r>
            <a:r>
              <a:rPr lang="zh-CN" altLang="en-US" sz="2400" dirty="0" smtClean="0">
                <a:solidFill>
                  <a:schemeClr val="accent4"/>
                </a:solidFill>
                <a:sym typeface="+mn-ea"/>
              </a:rPr>
              <a:t>之和</a:t>
            </a:r>
            <a:endParaRPr lang="zh-CN" altLang="en-US" sz="2400" dirty="0" smtClean="0">
              <a:solidFill>
                <a:schemeClr val="accent4"/>
              </a:solidFill>
            </a:endParaRPr>
          </a:p>
          <a:p>
            <a:pPr marL="457200" indent="0" algn="l" eaLnBrk="1" latinLnBrk="0" hangingPunct="1">
              <a:lnSpc>
                <a:spcPts val="3000"/>
              </a:lnSpc>
              <a:buFont typeface="Wingdings" panose="05000000000000000000" charset="0"/>
              <a:buChar char="l"/>
            </a:pPr>
            <a:r>
              <a:rPr lang="zh-CN" altLang="zh-CN" sz="2400" dirty="0">
                <a:solidFill>
                  <a:schemeClr val="accent4"/>
                </a:solidFill>
                <a:sym typeface="+mn-ea"/>
              </a:rPr>
              <a:t>统计报表中的建筑业总产值应该来源</a:t>
            </a:r>
            <a:r>
              <a:rPr lang="zh-CN" altLang="zh-CN" sz="2400" b="1" dirty="0" smtClean="0">
                <a:solidFill>
                  <a:schemeClr val="accent4"/>
                </a:solidFill>
                <a:sym typeface="+mn-ea"/>
              </a:rPr>
              <a:t>企业台帐，</a:t>
            </a:r>
            <a:r>
              <a:rPr lang="zh-CN" altLang="zh-CN" sz="2400" dirty="0">
                <a:solidFill>
                  <a:schemeClr val="accent4"/>
                </a:solidFill>
                <a:sym typeface="+mn-ea"/>
              </a:rPr>
              <a:t>台账的后面支撑是具体凭证。</a:t>
            </a:r>
            <a:endParaRPr lang="zh-CN" altLang="zh-CN" sz="2400" dirty="0">
              <a:solidFill>
                <a:schemeClr val="accent4"/>
              </a:solidFill>
            </a:endParaRPr>
          </a:p>
          <a:p>
            <a:pPr marL="457200" indent="0" algn="l" eaLnBrk="1" latinLnBrk="0" hangingPunct="1">
              <a:lnSpc>
                <a:spcPts val="3000"/>
              </a:lnSpc>
              <a:buFont typeface="Wingdings" panose="05000000000000000000" charset="0"/>
              <a:buChar char="l"/>
            </a:pPr>
            <a:r>
              <a:rPr lang="zh-CN" altLang="zh-CN" sz="2400" dirty="0">
                <a:solidFill>
                  <a:schemeClr val="accent4"/>
                </a:solidFill>
                <a:sym typeface="+mn-ea"/>
              </a:rPr>
              <a:t>三方盖章的</a:t>
            </a:r>
            <a:r>
              <a:rPr lang="zh-CN" altLang="zh-CN" sz="2400" b="1" dirty="0">
                <a:solidFill>
                  <a:schemeClr val="accent4"/>
                </a:solidFill>
                <a:sym typeface="+mn-ea"/>
              </a:rPr>
              <a:t>工程款进度申请单</a:t>
            </a:r>
            <a:r>
              <a:rPr lang="zh-CN" altLang="zh-CN" sz="2400" dirty="0">
                <a:solidFill>
                  <a:schemeClr val="accent4"/>
                </a:solidFill>
                <a:sym typeface="+mn-ea"/>
              </a:rPr>
              <a:t>，</a:t>
            </a:r>
            <a:r>
              <a:rPr lang="zh-CN" altLang="zh-CN" sz="2400" dirty="0" smtClean="0">
                <a:solidFill>
                  <a:schemeClr val="accent4"/>
                </a:solidFill>
                <a:sym typeface="+mn-ea"/>
              </a:rPr>
              <a:t>为主要</a:t>
            </a:r>
            <a:r>
              <a:rPr lang="zh-CN" altLang="zh-CN" sz="2400" dirty="0">
                <a:solidFill>
                  <a:schemeClr val="accent4"/>
                </a:solidFill>
                <a:sym typeface="+mn-ea"/>
              </a:rPr>
              <a:t>支撑台帐</a:t>
            </a:r>
            <a:r>
              <a:rPr lang="zh-CN" altLang="zh-CN" sz="2400" dirty="0" smtClean="0">
                <a:solidFill>
                  <a:schemeClr val="accent4"/>
                </a:solidFill>
                <a:sym typeface="+mn-ea"/>
              </a:rPr>
              <a:t>的</a:t>
            </a:r>
            <a:r>
              <a:rPr lang="zh-CN" altLang="en-US" sz="2400" dirty="0">
                <a:solidFill>
                  <a:schemeClr val="accent4"/>
                </a:solidFill>
                <a:sym typeface="+mn-ea"/>
              </a:rPr>
              <a:t>重要</a:t>
            </a:r>
            <a:r>
              <a:rPr lang="zh-CN" altLang="zh-CN" sz="2400" dirty="0" smtClean="0">
                <a:solidFill>
                  <a:schemeClr val="accent4"/>
                </a:solidFill>
                <a:sym typeface="+mn-ea"/>
              </a:rPr>
              <a:t>依据！</a:t>
            </a:r>
            <a:endParaRPr lang="zh-CN" altLang="zh-CN" sz="2400" dirty="0" smtClean="0">
              <a:solidFill>
                <a:schemeClr val="accent4"/>
              </a:solidFill>
              <a:sym typeface="+mn-ea"/>
            </a:endParaRPr>
          </a:p>
          <a:p>
            <a:pPr indent="0" algn="l" eaLnBrk="1" latinLnBrk="0" hangingPunct="1">
              <a:lnSpc>
                <a:spcPts val="3000"/>
              </a:lnSpc>
            </a:pPr>
            <a:endParaRPr lang="zh-CN" altLang="zh-CN" sz="2400" dirty="0">
              <a:solidFill>
                <a:schemeClr val="accent4"/>
              </a:solidFill>
              <a:sym typeface="+mn-ea"/>
            </a:endParaRPr>
          </a:p>
          <a:p>
            <a:pPr indent="0" algn="l" eaLnBrk="1" latinLnBrk="0" hangingPunct="1">
              <a:lnSpc>
                <a:spcPts val="3000"/>
              </a:lnSpc>
            </a:pPr>
            <a:r>
              <a:rPr lang="zh-CN" altLang="zh-CN" sz="2400" dirty="0">
                <a:solidFill>
                  <a:schemeClr val="accent4"/>
                </a:solidFill>
                <a:sym typeface="+mn-ea"/>
              </a:rPr>
              <a:t> </a:t>
            </a:r>
            <a:r>
              <a:rPr lang="en-US" altLang="zh-CN" sz="2400" dirty="0">
                <a:solidFill>
                  <a:schemeClr val="accent4"/>
                </a:solidFill>
                <a:sym typeface="+mn-ea"/>
              </a:rPr>
              <a:t>     </a:t>
            </a:r>
            <a:r>
              <a:rPr lang="zh-CN" altLang="zh-CN" sz="2400" b="1" dirty="0">
                <a:solidFill>
                  <a:schemeClr val="accent4"/>
                </a:solidFill>
                <a:sym typeface="+mn-ea"/>
              </a:rPr>
              <a:t>建筑业总产值项目进度凭证：</a:t>
            </a:r>
            <a:endParaRPr lang="zh-CN" altLang="zh-CN" sz="2400" b="1" dirty="0" smtClean="0">
              <a:solidFill>
                <a:srgbClr val="FF0000"/>
              </a:solidFill>
            </a:endParaRPr>
          </a:p>
          <a:p>
            <a:pPr marL="457200" indent="0" algn="l" eaLnBrk="1" latinLnBrk="0" hangingPunct="1">
              <a:lnSpc>
                <a:spcPts val="3000"/>
              </a:lnSpc>
              <a:buFont typeface="Wingdings" panose="05000000000000000000" charset="0"/>
              <a:buChar char="u"/>
            </a:pPr>
            <a:r>
              <a:rPr lang="zh-CN" altLang="zh-CN" sz="2400" dirty="0">
                <a:solidFill>
                  <a:schemeClr val="accent4"/>
                </a:solidFill>
                <a:sym typeface="+mn-ea"/>
              </a:rPr>
              <a:t>按形象进度：工程支付审批表、工程进度单和工程量明细清单等；</a:t>
            </a:r>
            <a:endParaRPr lang="zh-CN" altLang="zh-CN" sz="2400" dirty="0">
              <a:solidFill>
                <a:schemeClr val="accent4"/>
              </a:solidFill>
            </a:endParaRPr>
          </a:p>
          <a:p>
            <a:pPr marL="457200" indent="0" algn="l" eaLnBrk="1" latinLnBrk="0" hangingPunct="1">
              <a:lnSpc>
                <a:spcPts val="3000"/>
              </a:lnSpc>
              <a:buFont typeface="Wingdings" panose="05000000000000000000" charset="0"/>
              <a:buChar char="u"/>
            </a:pPr>
            <a:r>
              <a:rPr lang="zh-CN" altLang="zh-CN" sz="2400" dirty="0">
                <a:solidFill>
                  <a:schemeClr val="accent4"/>
                </a:solidFill>
                <a:sym typeface="+mn-ea"/>
              </a:rPr>
              <a:t>按财务进度：工程结算单、财务报表、支付凭证等。</a:t>
            </a:r>
            <a:endParaRPr lang="zh-CN" altLang="zh-CN" sz="2400" dirty="0">
              <a:solidFill>
                <a:schemeClr val="accent4"/>
              </a:solidFill>
            </a:endParaRPr>
          </a:p>
          <a:p>
            <a:pPr marL="0" indent="0" algn="l" eaLnBrk="1" latinLnBrk="0" hangingPunct="1">
              <a:lnSpc>
                <a:spcPts val="3000"/>
              </a:lnSpc>
              <a:buFont typeface="Wingdings" panose="05000000000000000000" charset="0"/>
              <a:buNone/>
            </a:pPr>
            <a:endParaRPr lang="zh-CN" altLang="zh-CN" sz="2400" dirty="0" smtClean="0">
              <a:solidFill>
                <a:srgbClr val="FF0000"/>
              </a:solidFill>
            </a:endParaRPr>
          </a:p>
          <a:p>
            <a:pPr marL="457200" indent="-457200" algn="l" eaLnBrk="1" latinLnBrk="0" hangingPunct="1">
              <a:lnSpc>
                <a:spcPct val="150000"/>
              </a:lnSpc>
              <a:buFont typeface="Wingdings" panose="05000000000000000000" charset="0"/>
              <a:buChar char="l"/>
            </a:pPr>
            <a:endParaRPr lang="zh-CN" sz="240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灯片编号占位符 1"/>
          <p:cNvSpPr txBox="1">
            <a:spLocks noGrp="1"/>
          </p:cNvSpPr>
          <p:nvPr/>
        </p:nvSpPr>
        <p:spPr>
          <a:xfrm>
            <a:off x="1036638" y="6334125"/>
            <a:ext cx="292100" cy="284163"/>
          </a:xfrm>
          <a:prstGeom prst="rect">
            <a:avLst/>
          </a:prstGeom>
          <a:noFill/>
          <a:ln w="9525">
            <a:noFill/>
          </a:ln>
        </p:spPr>
        <p:txBody>
          <a:bodyPr lIns="0" tIns="0" rIns="0" bIns="0" anchor="ctr" anchorCtr="1"/>
          <a:p>
            <a:pPr algn="ct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2" name="文本框 1"/>
          <p:cNvSpPr txBox="1"/>
          <p:nvPr/>
        </p:nvSpPr>
        <p:spPr>
          <a:xfrm>
            <a:off x="1158875" y="1300480"/>
            <a:ext cx="9344660" cy="3969385"/>
          </a:xfrm>
          <a:prstGeom prst="rect">
            <a:avLst/>
          </a:prstGeom>
          <a:noFill/>
        </p:spPr>
        <p:txBody>
          <a:bodyPr wrap="square" rtlCol="0">
            <a:spAutoFit/>
          </a:bodyPr>
          <a:p>
            <a:pPr indent="711200">
              <a:lnSpc>
                <a:spcPct val="150000"/>
              </a:lnSpc>
              <a:extLst>
                <a:ext uri="{35155182-B16C-46BC-9424-99874614C6A1}">
                  <wpsdc:indentchars xmlns:wpsdc="http://www.wps.cn/officeDocument/2017/drawingmlCustomData" val="200" checksum="3773799597"/>
                </a:ext>
              </a:extLst>
            </a:pPr>
            <a:r>
              <a:rPr lang="zh-CN" altLang="en-US" sz="2800" dirty="0">
                <a:solidFill>
                  <a:srgbClr val="000000"/>
                </a:solidFill>
                <a:latin typeface="宋体" pitchFamily="2" charset="-122"/>
                <a:cs typeface="宋体" pitchFamily="2" charset="-122"/>
                <a:sym typeface="+mn-ea"/>
              </a:rPr>
              <a:t>统计是门科学，统计的基石就在于企业一次次一张张填报上来的报表，“让数据接近最真实，让方法靠近最科学”是我们统计从业者一以贯之的追求，希望在座的各位领导、建筑业专业统计从业人员能以认真负责的态度，认真准确搞好建筑业统计工作，防注水，防少漏，进一步夯实数据质量，真实反映湛江市建筑业发展态势！</a:t>
            </a:r>
            <a:endParaRPr lang="zh-CN" altLang="en-US" sz="2800">
              <a:latin typeface="宋体" pitchFamily="2" charset="-122"/>
              <a:cs typeface="宋体" pitchFamily="2" charset="-122"/>
            </a:endParaRPr>
          </a:p>
        </p:txBody>
      </p:sp>
      <p:sp>
        <p:nvSpPr>
          <p:cNvPr id="3" name="文本框 2"/>
          <p:cNvSpPr txBox="1"/>
          <p:nvPr/>
        </p:nvSpPr>
        <p:spPr>
          <a:xfrm>
            <a:off x="3633470" y="473710"/>
            <a:ext cx="4006850" cy="645160"/>
          </a:xfrm>
          <a:prstGeom prst="rect">
            <a:avLst/>
          </a:prstGeom>
          <a:noFill/>
        </p:spPr>
        <p:txBody>
          <a:bodyPr wrap="square" rtlCol="0">
            <a:spAutoFit/>
          </a:bodyPr>
          <a:p>
            <a:pPr marL="0" marR="0" indent="0" algn="ctr" defTabSz="914400" rtl="0" eaLnBrk="1" fontAlgn="base" latinLnBrk="0" hangingPunct="1">
              <a:lnSpc>
                <a:spcPct val="90000"/>
              </a:lnSpc>
              <a:spcBef>
                <a:spcPct val="0"/>
              </a:spcBef>
              <a:spcAft>
                <a:spcPct val="0"/>
              </a:spcAft>
              <a:buClrTx/>
              <a:buSzTx/>
              <a:buFontTx/>
              <a:buNone/>
            </a:pPr>
            <a:r>
              <a:rPr lang="zh-CN" altLang="en-US" sz="4000" b="1" dirty="0">
                <a:ln w="22225">
                  <a:solidFill>
                    <a:schemeClr val="accent2"/>
                  </a:solidFill>
                  <a:prstDash val="solid"/>
                </a:ln>
                <a:solidFill>
                  <a:schemeClr val="accent2">
                    <a:lumMod val="40000"/>
                    <a:lumOff val="60000"/>
                  </a:schemeClr>
                </a:solidFill>
                <a:effectLst/>
                <a:ea typeface="幼圆" panose="02010509060101010101" pitchFamily="49" charset="-122"/>
                <a:sym typeface="+mn-ea"/>
              </a:rPr>
              <a:t>结束寄语</a:t>
            </a:r>
            <a:endParaRPr lang="zh-CN" altLang="en-US" sz="4000" b="1" dirty="0">
              <a:ln w="22225">
                <a:solidFill>
                  <a:schemeClr val="accent2"/>
                </a:solidFill>
                <a:prstDash val="solid"/>
              </a:ln>
              <a:solidFill>
                <a:schemeClr val="accent2">
                  <a:lumMod val="40000"/>
                  <a:lumOff val="60000"/>
                </a:schemeClr>
              </a:solidFill>
              <a:effectLst/>
              <a:ea typeface="幼圆" panose="02010509060101010101" pitchFamily="49" charset="-122"/>
              <a:sym typeface="+mn-ea"/>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2227" name="TextBox 2"/>
          <p:cNvSpPr txBox="1"/>
          <p:nvPr/>
        </p:nvSpPr>
        <p:spPr>
          <a:xfrm>
            <a:off x="2210118" y="2055495"/>
            <a:ext cx="8717280" cy="1568450"/>
          </a:xfrm>
          <a:prstGeom prst="rect">
            <a:avLst/>
          </a:prstGeom>
          <a:noFill/>
          <a:ln w="9525">
            <a:noFill/>
          </a:ln>
        </p:spPr>
        <p:txBody>
          <a:bodyPr wrap="none">
            <a:spAutoFit/>
          </a:bodyPr>
          <a:p>
            <a:r>
              <a:rPr lang="zh-CN" altLang="en-US" sz="9600" dirty="0">
                <a:solidFill>
                  <a:srgbClr val="C00000"/>
                </a:solidFill>
                <a:latin typeface="华文行楷" panose="02010800040101010101" charset="-122"/>
                <a:ea typeface="华文行楷" panose="02010800040101010101" charset="-122"/>
              </a:rPr>
              <a:t>谢谢您的聆听！</a:t>
            </a:r>
            <a:endParaRPr lang="zh-CN" altLang="en-US" sz="9600" dirty="0">
              <a:solidFill>
                <a:srgbClr val="C00000"/>
              </a:solidFill>
              <a:latin typeface="华文行楷" panose="02010800040101010101" charset="-122"/>
              <a:ea typeface="华文行楷" panose="02010800040101010101" charset="-122"/>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灯片编号占位符 1"/>
          <p:cNvSpPr txBox="1">
            <a:spLocks noGrp="1"/>
          </p:cNvSpPr>
          <p:nvPr>
            <p:ph type="sldNum" sz="quarter" idx="4"/>
          </p:nvPr>
        </p:nvSpPr>
        <p:spPr bwMode="auto">
          <a:noFill/>
          <a:ln>
            <a:noFill/>
            <a:miter lim="800000"/>
          </a:ln>
        </p:spPr>
        <p:txBody>
          <a:bodyPr vert="horz" wrap="square" lIns="0" tIns="0" rIns="0" bIns="0" numCol="1" anchor="ctr" anchorCtr="1" compatLnSpc="1"/>
          <a:lstStyle/>
          <a:p>
            <a:pPr algn="ct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grpSp>
        <p:nvGrpSpPr>
          <p:cNvPr id="7" name="Group 35"/>
          <p:cNvGrpSpPr/>
          <p:nvPr/>
        </p:nvGrpSpPr>
        <p:grpSpPr>
          <a:xfrm>
            <a:off x="1961486" y="1883075"/>
            <a:ext cx="8820150" cy="1065213"/>
            <a:chOff x="1209" y="1207"/>
            <a:chExt cx="5080" cy="671"/>
          </a:xfrm>
        </p:grpSpPr>
        <p:sp>
          <p:nvSpPr>
            <p:cNvPr id="2" name="矩形 61"/>
            <p:cNvSpPr/>
            <p:nvPr/>
          </p:nvSpPr>
          <p:spPr>
            <a:xfrm>
              <a:off x="2207" y="1212"/>
              <a:ext cx="4082" cy="666"/>
            </a:xfrm>
            <a:prstGeom prst="rect">
              <a:avLst/>
            </a:prstGeom>
            <a:solidFill>
              <a:schemeClr val="tx1">
                <a:lumMod val="50000"/>
                <a:lumOff val="50000"/>
              </a:schemeClr>
            </a:solidFill>
            <a:ln w="3175">
              <a:solidFill>
                <a:srgbClr val="FFFFFF"/>
              </a:solidFill>
            </a:ln>
            <a:effectLst>
              <a:outerShdw blurRad="762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dirty="0" smtClean="0">
                  <a:ln>
                    <a:noFill/>
                  </a:ln>
                  <a:solidFill>
                    <a:srgbClr val="FFFF00"/>
                  </a:solidFill>
                  <a:effectLst/>
                  <a:uLnTx/>
                  <a:uFillTx/>
                  <a:latin typeface="Arial" panose="02080604020202020204" pitchFamily="34" charset="0"/>
                  <a:ea typeface="宋体" pitchFamily="2" charset="-122"/>
                  <a:cs typeface="+mn-cs"/>
                </a:rPr>
                <a:t>  建筑业统计存在的主要问题</a:t>
              </a:r>
              <a:endParaRPr kumimoji="0" lang="zh-CN" altLang="en-US" sz="2800" b="1" i="0" u="none" strike="noStrike" kern="1200" cap="none" spc="0" normalizeH="0" baseline="0" noProof="0" dirty="0">
                <a:ln>
                  <a:noFill/>
                </a:ln>
                <a:solidFill>
                  <a:srgbClr val="FFFF00"/>
                </a:solidFill>
                <a:effectLst/>
                <a:uLnTx/>
                <a:uFillTx/>
                <a:latin typeface="Arial" panose="02080604020202020204" pitchFamily="34" charset="0"/>
                <a:ea typeface="宋体" pitchFamily="2" charset="-122"/>
                <a:cs typeface="+mn-cs"/>
              </a:endParaRPr>
            </a:p>
          </p:txBody>
        </p:sp>
        <p:sp>
          <p:nvSpPr>
            <p:cNvPr id="63" name="矩形 29"/>
            <p:cNvSpPr/>
            <p:nvPr/>
          </p:nvSpPr>
          <p:spPr>
            <a:xfrm>
              <a:off x="1209" y="1207"/>
              <a:ext cx="1111" cy="666"/>
            </a:xfrm>
            <a:custGeom>
              <a:avLst/>
              <a:gdLst/>
              <a:ahLst/>
              <a:cxnLst/>
              <a:rect l="l" t="t" r="r" b="b"/>
              <a:pathLst>
                <a:path w="1801608" h="1080120">
                  <a:moveTo>
                    <a:pt x="566538" y="144016"/>
                  </a:moveTo>
                  <a:cubicBezTo>
                    <a:pt x="347809" y="144016"/>
                    <a:pt x="170494" y="321331"/>
                    <a:pt x="170494" y="540060"/>
                  </a:cubicBezTo>
                  <a:cubicBezTo>
                    <a:pt x="170494" y="758789"/>
                    <a:pt x="347809" y="936104"/>
                    <a:pt x="566538" y="936104"/>
                  </a:cubicBezTo>
                  <a:cubicBezTo>
                    <a:pt x="785267" y="936104"/>
                    <a:pt x="962582" y="758789"/>
                    <a:pt x="962582" y="540060"/>
                  </a:cubicBezTo>
                  <a:cubicBezTo>
                    <a:pt x="962582" y="321331"/>
                    <a:pt x="785267" y="144016"/>
                    <a:pt x="566538" y="144016"/>
                  </a:cubicBezTo>
                  <a:close/>
                  <a:moveTo>
                    <a:pt x="0" y="0"/>
                  </a:moveTo>
                  <a:lnTo>
                    <a:pt x="1649800" y="0"/>
                  </a:lnTo>
                  <a:lnTo>
                    <a:pt x="1649800" y="376201"/>
                  </a:lnTo>
                  <a:lnTo>
                    <a:pt x="1801608" y="550380"/>
                  </a:lnTo>
                  <a:lnTo>
                    <a:pt x="1649800" y="703920"/>
                  </a:lnTo>
                  <a:lnTo>
                    <a:pt x="1649800" y="1080120"/>
                  </a:lnTo>
                  <a:lnTo>
                    <a:pt x="0" y="1080120"/>
                  </a:lnTo>
                  <a:close/>
                </a:path>
              </a:pathLst>
            </a:custGeom>
            <a:solidFill>
              <a:srgbClr val="71C6E4"/>
            </a:solidFill>
            <a:ln w="3175">
              <a:solidFill>
                <a:srgbClr val="FFFFFF"/>
              </a:solidFill>
            </a:ln>
            <a:effectLst>
              <a:outerShdw blurRad="76200" dist="38100" dir="81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chemeClr val="lt1"/>
                </a:solidFill>
                <a:effectLst/>
                <a:uLnTx/>
                <a:uFillTx/>
                <a:latin typeface="+mn-lt"/>
                <a:ea typeface="+mn-ea"/>
                <a:cs typeface="+mn-cs"/>
              </a:endParaRPr>
            </a:p>
          </p:txBody>
        </p:sp>
        <p:sp>
          <p:nvSpPr>
            <p:cNvPr id="3" name="TextBox 40"/>
            <p:cNvSpPr txBox="1"/>
            <p:nvPr/>
          </p:nvSpPr>
          <p:spPr>
            <a:xfrm>
              <a:off x="1832" y="1357"/>
              <a:ext cx="358" cy="365"/>
            </a:xfrm>
            <a:prstGeom prst="rect">
              <a:avLst/>
            </a:prstGeom>
            <a:noFill/>
          </p:spPr>
          <p:txBody>
            <a:bodyPr anchor="ctr" anchorCtr="1">
              <a:spAutoFit/>
            </a:bodyPr>
            <a:lstStyle/>
            <a:p>
              <a:pPr marR="0" algn="ctr" defTabSz="914400" rtl="0" fontAlgn="auto">
                <a:spcBef>
                  <a:spcPts val="0"/>
                </a:spcBef>
                <a:spcAft>
                  <a:spcPts val="0"/>
                </a:spcAft>
                <a:buClrTx/>
                <a:buSzTx/>
                <a:buFontTx/>
                <a:buNone/>
                <a:defRPr/>
              </a:pPr>
              <a:r>
                <a:rPr kumimoji="0" lang="en-US" altLang="zh-CN" sz="3200" kern="1200" cap="none" spc="0" normalizeH="0" baseline="0" noProof="0" dirty="0">
                  <a:solidFill>
                    <a:schemeClr val="bg1"/>
                  </a:solidFill>
                  <a:effectLst>
                    <a:outerShdw blurRad="38100" dist="38100" dir="2700000" algn="tl">
                      <a:srgbClr val="000000">
                        <a:alpha val="43137"/>
                      </a:srgbClr>
                    </a:outerShdw>
                  </a:effectLst>
                  <a:latin typeface="Impact" panose="020B0806030902050204" pitchFamily="34" charset="0"/>
                  <a:ea typeface="+mn-ea"/>
                  <a:cs typeface="+mn-cs"/>
                </a:rPr>
                <a:t>01</a:t>
              </a:r>
              <a:endParaRPr kumimoji="0" lang="zh-CN" altLang="en-US" sz="3200" kern="1200" cap="none" spc="0" normalizeH="0" baseline="0" noProof="0" dirty="0">
                <a:solidFill>
                  <a:schemeClr val="bg1"/>
                </a:solidFill>
                <a:effectLst>
                  <a:outerShdw blurRad="38100" dist="38100" dir="2700000" algn="tl">
                    <a:srgbClr val="000000">
                      <a:alpha val="43137"/>
                    </a:srgbClr>
                  </a:outerShdw>
                </a:effectLst>
                <a:latin typeface="Impact" panose="020B0806030902050204" pitchFamily="34" charset="0"/>
                <a:ea typeface="+mn-ea"/>
                <a:cs typeface="+mn-cs"/>
              </a:endParaRPr>
            </a:p>
          </p:txBody>
        </p:sp>
        <p:sp>
          <p:nvSpPr>
            <p:cNvPr id="68" name="弧形 67"/>
            <p:cNvSpPr/>
            <p:nvPr/>
          </p:nvSpPr>
          <p:spPr>
            <a:xfrm>
              <a:off x="1326" y="1307"/>
              <a:ext cx="467" cy="466"/>
            </a:xfrm>
            <a:prstGeom prst="arc">
              <a:avLst>
                <a:gd name="adj1" fmla="val 16200000"/>
                <a:gd name="adj2" fmla="val 1800000"/>
              </a:avLst>
            </a:prstGeom>
            <a:solidFill>
              <a:srgbClr val="71C6E4"/>
            </a:solidFill>
            <a:ln>
              <a:solidFill>
                <a:srgbClr val="FFFFFF"/>
              </a:solid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chemeClr val="lt1"/>
                </a:solidFill>
                <a:effectLst/>
                <a:uLnTx/>
                <a:uFillTx/>
                <a:latin typeface="+mn-lt"/>
                <a:ea typeface="+mn-ea"/>
                <a:cs typeface="+mn-cs"/>
              </a:endParaRPr>
            </a:p>
          </p:txBody>
        </p:sp>
      </p:grpSp>
      <p:sp>
        <p:nvSpPr>
          <p:cNvPr id="4100" name="文本框 25"/>
          <p:cNvSpPr txBox="1"/>
          <p:nvPr/>
        </p:nvSpPr>
        <p:spPr>
          <a:xfrm>
            <a:off x="4656129" y="765153"/>
            <a:ext cx="3143272" cy="646331"/>
          </a:xfrm>
          <a:prstGeom prst="rect">
            <a:avLst/>
          </a:prstGeom>
          <a:noFill/>
          <a:ln w="9525">
            <a:noFill/>
          </a:ln>
        </p:spPr>
        <p:txBody>
          <a:bodyPr wrap="square">
            <a:spAutoFit/>
          </a:bodyPr>
          <a:lstStyle/>
          <a:p>
            <a:pPr algn="dist"/>
            <a:r>
              <a:rPr lang="zh-CN" altLang="en-US" sz="3600" b="1" dirty="0">
                <a:latin typeface="Copperplate Gothic Bold" panose="020E0705020206020404" charset="0"/>
                <a:ea typeface="黑体" panose="02010609060101010101" pitchFamily="49" charset="-122"/>
              </a:rPr>
              <a:t>主要内容</a:t>
            </a:r>
            <a:endParaRPr lang="zh-CN" altLang="en-US" sz="3600" b="1" dirty="0">
              <a:latin typeface="Copperplate Gothic Bold" panose="020E0705020206020404" charset="0"/>
              <a:ea typeface="黑体" panose="02010609060101010101" pitchFamily="49" charset="-122"/>
            </a:endParaRPr>
          </a:p>
        </p:txBody>
      </p:sp>
      <p:grpSp>
        <p:nvGrpSpPr>
          <p:cNvPr id="8" name="Group 39"/>
          <p:cNvGrpSpPr/>
          <p:nvPr/>
        </p:nvGrpSpPr>
        <p:grpSpPr>
          <a:xfrm>
            <a:off x="1952596" y="2948303"/>
            <a:ext cx="8828833" cy="1057275"/>
            <a:chOff x="1210" y="1933"/>
            <a:chExt cx="5084" cy="666"/>
          </a:xfrm>
        </p:grpSpPr>
        <p:sp>
          <p:nvSpPr>
            <p:cNvPr id="4" name="矩形 61"/>
            <p:cNvSpPr/>
            <p:nvPr/>
          </p:nvSpPr>
          <p:spPr>
            <a:xfrm>
              <a:off x="2221" y="1933"/>
              <a:ext cx="4073" cy="666"/>
            </a:xfrm>
            <a:prstGeom prst="rect">
              <a:avLst/>
            </a:prstGeom>
            <a:solidFill>
              <a:schemeClr val="tx1">
                <a:lumMod val="50000"/>
                <a:lumOff val="50000"/>
              </a:schemeClr>
            </a:solidFill>
            <a:ln w="3175">
              <a:solidFill>
                <a:srgbClr val="FFFFFF"/>
              </a:solidFill>
            </a:ln>
            <a:effectLst>
              <a:outerShdw blurRad="762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defRPr>
              </a:lvl5pPr>
            </a:lstStyle>
            <a:p>
              <a:pPr lvl="0" eaLnBrk="1" hangingPunct="1"/>
              <a:r>
                <a:rPr lang="zh-CN" altLang="en-US" sz="2000" b="1" dirty="0">
                  <a:solidFill>
                    <a:srgbClr val="FFFF00"/>
                  </a:solidFill>
                  <a:latin typeface="Arial" panose="02080604020202020204" pitchFamily="34" charset="0"/>
                  <a:ea typeface="宋体" pitchFamily="2" charset="-122"/>
                </a:rPr>
                <a:t>   </a:t>
              </a:r>
              <a:r>
                <a:rPr lang="zh-CN" altLang="en-US" sz="2800" b="1" dirty="0">
                  <a:solidFill>
                    <a:srgbClr val="FFFF00"/>
                  </a:solidFill>
                  <a:latin typeface="Arial" panose="02080604020202020204" pitchFamily="34" charset="0"/>
                  <a:ea typeface="宋体" pitchFamily="2" charset="-122"/>
                </a:rPr>
                <a:t>主要统计指标解读</a:t>
              </a:r>
              <a:endParaRPr lang="zh-CN" altLang="zh-CN" sz="2800" b="1" dirty="0" smtClean="0">
                <a:solidFill>
                  <a:srgbClr val="FFFF00"/>
                </a:solidFill>
              </a:endParaRPr>
            </a:p>
          </p:txBody>
        </p:sp>
        <p:sp>
          <p:nvSpPr>
            <p:cNvPr id="56" name="矩形 29"/>
            <p:cNvSpPr/>
            <p:nvPr/>
          </p:nvSpPr>
          <p:spPr>
            <a:xfrm>
              <a:off x="1210" y="1933"/>
              <a:ext cx="1111" cy="666"/>
            </a:xfrm>
            <a:custGeom>
              <a:avLst/>
              <a:gdLst/>
              <a:ahLst/>
              <a:cxnLst/>
              <a:rect l="l" t="t" r="r" b="b"/>
              <a:pathLst>
                <a:path w="1801608" h="1080120">
                  <a:moveTo>
                    <a:pt x="566538" y="144016"/>
                  </a:moveTo>
                  <a:cubicBezTo>
                    <a:pt x="347809" y="144016"/>
                    <a:pt x="170494" y="321331"/>
                    <a:pt x="170494" y="540060"/>
                  </a:cubicBezTo>
                  <a:cubicBezTo>
                    <a:pt x="170494" y="758789"/>
                    <a:pt x="347809" y="936104"/>
                    <a:pt x="566538" y="936104"/>
                  </a:cubicBezTo>
                  <a:cubicBezTo>
                    <a:pt x="785267" y="936104"/>
                    <a:pt x="962582" y="758789"/>
                    <a:pt x="962582" y="540060"/>
                  </a:cubicBezTo>
                  <a:cubicBezTo>
                    <a:pt x="962582" y="321331"/>
                    <a:pt x="785267" y="144016"/>
                    <a:pt x="566538" y="144016"/>
                  </a:cubicBezTo>
                  <a:close/>
                  <a:moveTo>
                    <a:pt x="0" y="0"/>
                  </a:moveTo>
                  <a:lnTo>
                    <a:pt x="1649800" y="0"/>
                  </a:lnTo>
                  <a:lnTo>
                    <a:pt x="1649800" y="376201"/>
                  </a:lnTo>
                  <a:lnTo>
                    <a:pt x="1801608" y="550380"/>
                  </a:lnTo>
                  <a:lnTo>
                    <a:pt x="1649800" y="703920"/>
                  </a:lnTo>
                  <a:lnTo>
                    <a:pt x="1649800" y="1080120"/>
                  </a:lnTo>
                  <a:lnTo>
                    <a:pt x="0" y="1080120"/>
                  </a:lnTo>
                  <a:close/>
                </a:path>
              </a:pathLst>
            </a:custGeom>
            <a:solidFill>
              <a:srgbClr val="4DB8DD"/>
            </a:solidFill>
            <a:ln w="3175">
              <a:solidFill>
                <a:srgbClr val="FFFFFF"/>
              </a:solidFill>
            </a:ln>
            <a:effectLst>
              <a:outerShdw blurRad="76200" dist="38100" dir="81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chemeClr val="lt1"/>
                </a:solidFill>
                <a:effectLst/>
                <a:uLnTx/>
                <a:uFillTx/>
                <a:latin typeface="+mn-lt"/>
                <a:ea typeface="+mn-ea"/>
                <a:cs typeface="+mn-cs"/>
              </a:endParaRPr>
            </a:p>
          </p:txBody>
        </p:sp>
        <p:sp>
          <p:nvSpPr>
            <p:cNvPr id="58" name="TextBox 80"/>
            <p:cNvSpPr txBox="1"/>
            <p:nvPr/>
          </p:nvSpPr>
          <p:spPr>
            <a:xfrm>
              <a:off x="1832" y="2066"/>
              <a:ext cx="389" cy="368"/>
            </a:xfrm>
            <a:prstGeom prst="rect">
              <a:avLst/>
            </a:prstGeom>
            <a:noFill/>
          </p:spPr>
          <p:txBody>
            <a:bodyPr anchor="ctr" anchorCtr="1">
              <a:spAutoFit/>
            </a:bodyPr>
            <a:lstStyle/>
            <a:p>
              <a:pPr marR="0" algn="ctr" defTabSz="914400" rtl="0" fontAlgn="auto">
                <a:spcBef>
                  <a:spcPts val="0"/>
                </a:spcBef>
                <a:spcAft>
                  <a:spcPts val="0"/>
                </a:spcAft>
                <a:buClrTx/>
                <a:buSzTx/>
                <a:buFontTx/>
                <a:buNone/>
                <a:defRPr/>
              </a:pPr>
              <a:r>
                <a:rPr kumimoji="0" lang="en-US" altLang="zh-CN" sz="3200" kern="1200" cap="none" spc="0" normalizeH="0" baseline="0" noProof="0" dirty="0">
                  <a:solidFill>
                    <a:schemeClr val="bg1"/>
                  </a:solidFill>
                  <a:effectLst>
                    <a:outerShdw blurRad="38100" dist="38100" dir="2700000" algn="tl">
                      <a:srgbClr val="000000">
                        <a:alpha val="43137"/>
                      </a:srgbClr>
                    </a:outerShdw>
                  </a:effectLst>
                  <a:latin typeface="Impact" panose="020B0806030902050204" pitchFamily="34" charset="0"/>
                  <a:ea typeface="+mn-ea"/>
                  <a:cs typeface="+mn-cs"/>
                </a:rPr>
                <a:t>02</a:t>
              </a:r>
              <a:endParaRPr kumimoji="0" lang="zh-CN" altLang="en-US" sz="3200" kern="1200" cap="none" spc="0" normalizeH="0" baseline="0" noProof="0" dirty="0">
                <a:solidFill>
                  <a:schemeClr val="bg1"/>
                </a:solidFill>
                <a:effectLst>
                  <a:outerShdw blurRad="38100" dist="38100" dir="2700000" algn="tl">
                    <a:srgbClr val="000000">
                      <a:alpha val="43137"/>
                    </a:srgbClr>
                  </a:outerShdw>
                </a:effectLst>
                <a:latin typeface="Impact" panose="020B0806030902050204" pitchFamily="34" charset="0"/>
                <a:ea typeface="+mn-ea"/>
                <a:cs typeface="+mn-cs"/>
              </a:endParaRPr>
            </a:p>
          </p:txBody>
        </p:sp>
        <p:sp>
          <p:nvSpPr>
            <p:cNvPr id="61" name="弧形 60"/>
            <p:cNvSpPr/>
            <p:nvPr/>
          </p:nvSpPr>
          <p:spPr>
            <a:xfrm>
              <a:off x="1316" y="2017"/>
              <a:ext cx="467" cy="466"/>
            </a:xfrm>
            <a:prstGeom prst="arc">
              <a:avLst>
                <a:gd name="adj1" fmla="val 16200000"/>
                <a:gd name="adj2" fmla="val 10685973"/>
              </a:avLst>
            </a:prstGeom>
            <a:solidFill>
              <a:srgbClr val="4DB8DD"/>
            </a:solidFill>
            <a:ln>
              <a:solidFill>
                <a:srgbClr val="FFFFFF"/>
              </a:solid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9" name="Group 37"/>
          <p:cNvGrpSpPr/>
          <p:nvPr/>
        </p:nvGrpSpPr>
        <p:grpSpPr>
          <a:xfrm>
            <a:off x="1961486" y="4005586"/>
            <a:ext cx="8820150" cy="1057275"/>
            <a:chOff x="1209" y="2678"/>
            <a:chExt cx="5080" cy="666"/>
          </a:xfrm>
        </p:grpSpPr>
        <p:sp>
          <p:nvSpPr>
            <p:cNvPr id="49" name="矩形 29"/>
            <p:cNvSpPr/>
            <p:nvPr/>
          </p:nvSpPr>
          <p:spPr>
            <a:xfrm>
              <a:off x="1210" y="2678"/>
              <a:ext cx="1111" cy="666"/>
            </a:xfrm>
            <a:custGeom>
              <a:avLst/>
              <a:gdLst/>
              <a:ahLst/>
              <a:cxnLst/>
              <a:rect l="l" t="t" r="r" b="b"/>
              <a:pathLst>
                <a:path w="1801608" h="1080120">
                  <a:moveTo>
                    <a:pt x="566538" y="144016"/>
                  </a:moveTo>
                  <a:cubicBezTo>
                    <a:pt x="347809" y="144016"/>
                    <a:pt x="170494" y="321331"/>
                    <a:pt x="170494" y="540060"/>
                  </a:cubicBezTo>
                  <a:cubicBezTo>
                    <a:pt x="170494" y="758789"/>
                    <a:pt x="347809" y="936104"/>
                    <a:pt x="566538" y="936104"/>
                  </a:cubicBezTo>
                  <a:cubicBezTo>
                    <a:pt x="785267" y="936104"/>
                    <a:pt x="962582" y="758789"/>
                    <a:pt x="962582" y="540060"/>
                  </a:cubicBezTo>
                  <a:cubicBezTo>
                    <a:pt x="962582" y="321331"/>
                    <a:pt x="785267" y="144016"/>
                    <a:pt x="566538" y="144016"/>
                  </a:cubicBezTo>
                  <a:close/>
                  <a:moveTo>
                    <a:pt x="0" y="0"/>
                  </a:moveTo>
                  <a:lnTo>
                    <a:pt x="1649800" y="0"/>
                  </a:lnTo>
                  <a:lnTo>
                    <a:pt x="1649800" y="376201"/>
                  </a:lnTo>
                  <a:lnTo>
                    <a:pt x="1801608" y="550380"/>
                  </a:lnTo>
                  <a:lnTo>
                    <a:pt x="1649800" y="703920"/>
                  </a:lnTo>
                  <a:lnTo>
                    <a:pt x="1649800" y="1080120"/>
                  </a:lnTo>
                  <a:lnTo>
                    <a:pt x="0" y="1080120"/>
                  </a:lnTo>
                  <a:close/>
                </a:path>
              </a:pathLst>
            </a:custGeom>
            <a:solidFill>
              <a:srgbClr val="28A9D6"/>
            </a:solidFill>
            <a:ln w="3175">
              <a:solidFill>
                <a:srgbClr val="FFFFFF"/>
              </a:solidFill>
            </a:ln>
            <a:effectLst>
              <a:outerShdw blurRad="76200" dist="38100" dir="81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chemeClr val="lt1"/>
                </a:solidFill>
                <a:effectLst/>
                <a:uLnTx/>
                <a:uFillTx/>
                <a:latin typeface="+mn-lt"/>
                <a:ea typeface="+mn-ea"/>
                <a:cs typeface="+mn-cs"/>
              </a:endParaRPr>
            </a:p>
          </p:txBody>
        </p:sp>
        <p:sp>
          <p:nvSpPr>
            <p:cNvPr id="51" name="TextBox 89"/>
            <p:cNvSpPr txBox="1"/>
            <p:nvPr/>
          </p:nvSpPr>
          <p:spPr>
            <a:xfrm>
              <a:off x="1785" y="2815"/>
              <a:ext cx="467" cy="365"/>
            </a:xfrm>
            <a:prstGeom prst="rect">
              <a:avLst/>
            </a:prstGeom>
            <a:noFill/>
          </p:spPr>
          <p:txBody>
            <a:bodyPr anchor="ctr" anchorCtr="1">
              <a:spAutoFit/>
            </a:bodyPr>
            <a:lstStyle/>
            <a:p>
              <a:pPr marR="0" algn="ctr" defTabSz="914400" rtl="0" fontAlgn="auto">
                <a:spcBef>
                  <a:spcPts val="0"/>
                </a:spcBef>
                <a:spcAft>
                  <a:spcPts val="0"/>
                </a:spcAft>
                <a:buClrTx/>
                <a:buSzTx/>
                <a:buFontTx/>
                <a:buNone/>
                <a:defRPr/>
              </a:pPr>
              <a:r>
                <a:rPr kumimoji="0" lang="en-US" altLang="zh-CN" sz="3200" kern="1200" cap="none" spc="0" normalizeH="0" baseline="0" noProof="0" dirty="0">
                  <a:solidFill>
                    <a:schemeClr val="bg1"/>
                  </a:solidFill>
                  <a:effectLst>
                    <a:outerShdw blurRad="38100" dist="38100" dir="2700000" algn="tl">
                      <a:srgbClr val="000000">
                        <a:alpha val="43137"/>
                      </a:srgbClr>
                    </a:outerShdw>
                  </a:effectLst>
                  <a:latin typeface="Impact" panose="020B0806030902050204" pitchFamily="34" charset="0"/>
                  <a:ea typeface="+mn-ea"/>
                  <a:cs typeface="+mn-cs"/>
                </a:rPr>
                <a:t>03</a:t>
              </a:r>
              <a:endParaRPr kumimoji="0" lang="zh-CN" altLang="en-US" sz="3200" kern="1200" cap="none" spc="0" normalizeH="0" baseline="0" noProof="0" dirty="0">
                <a:solidFill>
                  <a:schemeClr val="bg1"/>
                </a:solidFill>
                <a:effectLst>
                  <a:outerShdw blurRad="38100" dist="38100" dir="2700000" algn="tl">
                    <a:srgbClr val="000000">
                      <a:alpha val="43137"/>
                    </a:srgbClr>
                  </a:outerShdw>
                </a:effectLst>
                <a:latin typeface="Impact" panose="020B0806030902050204" pitchFamily="34" charset="0"/>
                <a:ea typeface="+mn-ea"/>
                <a:cs typeface="+mn-cs"/>
              </a:endParaRPr>
            </a:p>
          </p:txBody>
        </p:sp>
        <p:sp>
          <p:nvSpPr>
            <p:cNvPr id="54" name="弧形 53"/>
            <p:cNvSpPr/>
            <p:nvPr/>
          </p:nvSpPr>
          <p:spPr>
            <a:xfrm>
              <a:off x="1326" y="2765"/>
              <a:ext cx="467" cy="466"/>
            </a:xfrm>
            <a:prstGeom prst="arc">
              <a:avLst>
                <a:gd name="adj1" fmla="val 16200000"/>
                <a:gd name="adj2" fmla="val 16200000"/>
              </a:avLst>
            </a:prstGeom>
            <a:solidFill>
              <a:srgbClr val="28A9D6"/>
            </a:solidFill>
            <a:ln>
              <a:solidFill>
                <a:srgbClr val="FFFFFF"/>
              </a:solid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chemeClr val="lt1"/>
                </a:solidFill>
                <a:effectLst/>
                <a:uLnTx/>
                <a:uFillTx/>
                <a:latin typeface="+mn-lt"/>
                <a:ea typeface="+mn-ea"/>
                <a:cs typeface="+mn-cs"/>
              </a:endParaRPr>
            </a:p>
          </p:txBody>
        </p:sp>
        <p:sp>
          <p:nvSpPr>
            <p:cNvPr id="62" name="矩形 61"/>
            <p:cNvSpPr/>
            <p:nvPr/>
          </p:nvSpPr>
          <p:spPr>
            <a:xfrm>
              <a:off x="2207" y="2678"/>
              <a:ext cx="4082" cy="666"/>
            </a:xfrm>
            <a:prstGeom prst="rect">
              <a:avLst/>
            </a:prstGeom>
            <a:solidFill>
              <a:schemeClr val="tx1">
                <a:lumMod val="50000"/>
                <a:lumOff val="50000"/>
              </a:schemeClr>
            </a:solidFill>
            <a:ln w="3175">
              <a:solidFill>
                <a:srgbClr val="FFFFFF"/>
              </a:solidFill>
            </a:ln>
            <a:effectLst>
              <a:outerShdw blurRad="762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CN" sz="2800" b="1" dirty="0" smtClean="0">
                  <a:solidFill>
                    <a:srgbClr val="FFFF00"/>
                  </a:solidFill>
                  <a:latin typeface="Arial" panose="02080604020202020204" pitchFamily="34" charset="0"/>
                  <a:ea typeface="宋体" pitchFamily="2" charset="-122"/>
                </a:rPr>
                <a:t>  </a:t>
              </a:r>
              <a:r>
                <a:rPr lang="zh-CN" altLang="en-US" sz="2800" b="1" dirty="0" smtClean="0">
                  <a:solidFill>
                    <a:srgbClr val="FFFF00"/>
                  </a:solidFill>
                  <a:latin typeface="Arial" panose="02080604020202020204" pitchFamily="34" charset="0"/>
                  <a:ea typeface="宋体" pitchFamily="2" charset="-122"/>
                </a:rPr>
                <a:t>企业统计台账建立</a:t>
              </a:r>
              <a:endParaRPr lang="zh-CN" altLang="en-US" sz="2800" b="1" dirty="0" smtClean="0">
                <a:solidFill>
                  <a:srgbClr val="FFFF00"/>
                </a:solidFill>
                <a:latin typeface="Arial" panose="02080604020202020204" pitchFamily="34" charset="0"/>
                <a:ea typeface="宋体" pitchFamily="2" charset="-122"/>
              </a:endParaRPr>
            </a:p>
          </p:txBody>
        </p:sp>
        <p:sp>
          <p:nvSpPr>
            <p:cNvPr id="6" name="矩形 29"/>
            <p:cNvSpPr/>
            <p:nvPr/>
          </p:nvSpPr>
          <p:spPr>
            <a:xfrm>
              <a:off x="1209" y="2678"/>
              <a:ext cx="1111" cy="666"/>
            </a:xfrm>
            <a:custGeom>
              <a:avLst/>
              <a:gdLst/>
              <a:ahLst/>
              <a:cxnLst/>
              <a:rect l="l" t="t" r="r" b="b"/>
              <a:pathLst>
                <a:path w="1801608" h="1080120">
                  <a:moveTo>
                    <a:pt x="566538" y="144016"/>
                  </a:moveTo>
                  <a:cubicBezTo>
                    <a:pt x="347809" y="144016"/>
                    <a:pt x="170494" y="321331"/>
                    <a:pt x="170494" y="540060"/>
                  </a:cubicBezTo>
                  <a:cubicBezTo>
                    <a:pt x="170494" y="758789"/>
                    <a:pt x="347809" y="936104"/>
                    <a:pt x="566538" y="936104"/>
                  </a:cubicBezTo>
                  <a:cubicBezTo>
                    <a:pt x="785267" y="936104"/>
                    <a:pt x="962582" y="758789"/>
                    <a:pt x="962582" y="540060"/>
                  </a:cubicBezTo>
                  <a:cubicBezTo>
                    <a:pt x="962582" y="321331"/>
                    <a:pt x="785267" y="144016"/>
                    <a:pt x="566538" y="144016"/>
                  </a:cubicBezTo>
                  <a:close/>
                  <a:moveTo>
                    <a:pt x="0" y="0"/>
                  </a:moveTo>
                  <a:lnTo>
                    <a:pt x="1649800" y="0"/>
                  </a:lnTo>
                  <a:lnTo>
                    <a:pt x="1649800" y="376201"/>
                  </a:lnTo>
                  <a:lnTo>
                    <a:pt x="1801608" y="550380"/>
                  </a:lnTo>
                  <a:lnTo>
                    <a:pt x="1649800" y="703920"/>
                  </a:lnTo>
                  <a:lnTo>
                    <a:pt x="1649800" y="1080120"/>
                  </a:lnTo>
                  <a:lnTo>
                    <a:pt x="0" y="1080120"/>
                  </a:lnTo>
                  <a:close/>
                </a:path>
              </a:pathLst>
            </a:custGeom>
            <a:solidFill>
              <a:srgbClr val="28A9D6"/>
            </a:solidFill>
            <a:ln w="3175">
              <a:solidFill>
                <a:srgbClr val="FFFFFF"/>
              </a:solidFill>
            </a:ln>
            <a:effectLst>
              <a:outerShdw blurRad="76200" dist="38100" dir="81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chemeClr val="lt1"/>
                </a:solidFill>
                <a:effectLst/>
                <a:uLnTx/>
                <a:uFillTx/>
                <a:latin typeface="+mn-lt"/>
                <a:ea typeface="+mn-ea"/>
                <a:cs typeface="+mn-cs"/>
              </a:endParaRPr>
            </a:p>
          </p:txBody>
        </p:sp>
        <p:sp>
          <p:nvSpPr>
            <p:cNvPr id="65" name="TextBox 40"/>
            <p:cNvSpPr txBox="1"/>
            <p:nvPr/>
          </p:nvSpPr>
          <p:spPr>
            <a:xfrm>
              <a:off x="1753" y="2842"/>
              <a:ext cx="454" cy="368"/>
            </a:xfrm>
            <a:prstGeom prst="rect">
              <a:avLst/>
            </a:prstGeom>
            <a:noFill/>
          </p:spPr>
          <p:txBody>
            <a:bodyPr anchor="ctr" anchorCtr="1">
              <a:spAutoFit/>
            </a:bodyPr>
            <a:lstStyle/>
            <a:p>
              <a:pPr marR="0" algn="ctr" defTabSz="914400" rtl="0">
                <a:buClrTx/>
                <a:buSzTx/>
                <a:buFontTx/>
                <a:buNone/>
                <a:defRPr/>
              </a:pPr>
              <a:r>
                <a:rPr kumimoji="0" lang="en-US" altLang="zh-CN" sz="3200" kern="1200" cap="none" spc="0" normalizeH="0" baseline="0" noProof="0" dirty="0">
                  <a:solidFill>
                    <a:schemeClr val="bg1"/>
                  </a:solidFill>
                  <a:effectLst>
                    <a:outerShdw blurRad="38100" dist="38100" dir="2700000" algn="tl">
                      <a:srgbClr val="C0C0C0"/>
                    </a:outerShdw>
                  </a:effectLst>
                  <a:latin typeface="Impact" panose="020B0806030902050204" pitchFamily="34" charset="0"/>
                  <a:ea typeface="微软雅黑" panose="020B0503020204020204" pitchFamily="34" charset="-122"/>
                  <a:cs typeface="+mn-cs"/>
                </a:rPr>
                <a:t>03</a:t>
              </a:r>
              <a:endParaRPr kumimoji="0" lang="zh-CN" altLang="en-US" sz="3200" kern="1200" cap="none" spc="0" normalizeH="0" baseline="0" noProof="0" dirty="0">
                <a:solidFill>
                  <a:schemeClr val="bg1"/>
                </a:solidFill>
                <a:effectLst>
                  <a:outerShdw blurRad="38100" dist="38100" dir="2700000" algn="tl">
                    <a:srgbClr val="C0C0C0"/>
                  </a:outerShdw>
                </a:effectLst>
                <a:latin typeface="Impact" panose="020B0806030902050204" pitchFamily="34" charset="0"/>
                <a:ea typeface="微软雅黑" panose="020B0503020204020204" pitchFamily="34" charset="-122"/>
                <a:cs typeface="+mn-cs"/>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953135"/>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一、</a:t>
            </a:r>
            <a:r>
              <a:rPr lang="zh-CN" altLang="en-US" sz="2800" b="1" noProof="0" dirty="0" smtClean="0">
                <a:ln>
                  <a:noFill/>
                </a:ln>
                <a:solidFill>
                  <a:srgbClr val="FF0000"/>
                </a:solidFill>
                <a:effectLst/>
                <a:uLnTx/>
                <a:uFillTx/>
                <a:sym typeface="+mn-ea"/>
              </a:rPr>
              <a:t>建筑业统计存在的主要问题</a:t>
            </a:r>
            <a:endParaRPr kumimoji="0" lang="zh-CN" altLang="en-US" sz="2800" b="1" i="0" u="none" strike="noStrike" kern="1200" cap="none" spc="0" normalizeH="0" baseline="0" noProof="0" dirty="0">
              <a:ln>
                <a:noFill/>
              </a:ln>
              <a:solidFill>
                <a:srgbClr val="FFFF00"/>
              </a:solidFill>
              <a:effectLst/>
              <a:uLnTx/>
              <a:uFillTx/>
              <a:latin typeface="Arial" panose="02080604020202020204" pitchFamily="34" charset="0"/>
              <a:ea typeface="宋体" pitchFamily="2" charset="-122"/>
              <a:cs typeface="+mn-cs"/>
            </a:endParaRPr>
          </a:p>
          <a:p>
            <a:endParaRPr lang="zh-CN" altLang="en-US" sz="2800" b="1" dirty="0">
              <a:solidFill>
                <a:srgbClr val="990000"/>
              </a:solidFill>
              <a:latin typeface="Arial" panose="02080604020202020204" pitchFamily="34" charset="0"/>
              <a:ea typeface="幼圆" panose="02010509060101010101" pitchFamily="49" charset="-122"/>
            </a:endParaRPr>
          </a:p>
        </p:txBody>
      </p:sp>
      <p:sp>
        <p:nvSpPr>
          <p:cNvPr id="3" name="文本框 2"/>
          <p:cNvSpPr txBox="1"/>
          <p:nvPr/>
        </p:nvSpPr>
        <p:spPr>
          <a:xfrm>
            <a:off x="1224280" y="1189355"/>
            <a:ext cx="9691370" cy="4692650"/>
          </a:xfrm>
          <a:prstGeom prst="rect">
            <a:avLst/>
          </a:prstGeom>
          <a:noFill/>
        </p:spPr>
        <p:txBody>
          <a:bodyPr wrap="square" rtlCol="0">
            <a:spAutoFit/>
          </a:bodyPr>
          <a:p>
            <a:pPr eaLnBrk="1" latinLnBrk="0" hangingPunct="1">
              <a:lnSpc>
                <a:spcPts val="3000"/>
              </a:lnSpc>
            </a:pPr>
            <a:r>
              <a:rPr lang="en-US" altLang="zh-CN" sz="2800">
                <a:solidFill>
                  <a:schemeClr val="tx2"/>
                </a:solidFill>
              </a:rPr>
              <a:t>    </a:t>
            </a:r>
            <a:r>
              <a:rPr lang="zh-CN" altLang="en-US" sz="2800">
                <a:solidFill>
                  <a:schemeClr val="tx2"/>
                </a:solidFill>
              </a:rPr>
              <a:t>（一）</a:t>
            </a:r>
            <a:r>
              <a:rPr lang="zh-CN" altLang="en-US" sz="2400">
                <a:solidFill>
                  <a:schemeClr val="tx2"/>
                </a:solidFill>
              </a:rPr>
              <a:t>各项数据增速趋势匹配性不高。一是</a:t>
            </a:r>
            <a:r>
              <a:rPr lang="zh-CN" altLang="en-US" sz="2400">
                <a:solidFill>
                  <a:srgbClr val="FF0000"/>
                </a:solidFill>
              </a:rPr>
              <a:t>建筑业总产值增速不协调。</a:t>
            </a:r>
            <a:r>
              <a:rPr lang="zh-CN" altLang="en-US" sz="2400">
                <a:solidFill>
                  <a:schemeClr val="tx1"/>
                </a:solidFill>
              </a:rPr>
              <a:t>全市三季度</a:t>
            </a:r>
            <a:r>
              <a:rPr lang="zh-CN" altLang="en-US" sz="2400">
                <a:solidFill>
                  <a:schemeClr val="tx1"/>
                </a:solidFill>
                <a:sym typeface="+mn-ea"/>
              </a:rPr>
              <a:t>总</a:t>
            </a:r>
            <a:r>
              <a:rPr lang="zh-CN" altLang="en-US" sz="2400">
                <a:sym typeface="+mn-ea"/>
              </a:rPr>
              <a:t>产值增速低于全省</a:t>
            </a:r>
            <a:r>
              <a:rPr lang="en-US" altLang="zh-CN" sz="2400">
                <a:sym typeface="+mn-ea"/>
              </a:rPr>
              <a:t>13</a:t>
            </a:r>
            <a:r>
              <a:rPr lang="zh-CN" altLang="en-US" sz="2400">
                <a:sym typeface="+mn-ea"/>
              </a:rPr>
              <a:t>个百分点，</a:t>
            </a:r>
            <a:r>
              <a:rPr lang="zh-CN" altLang="en-US" sz="2400"/>
              <a:t>比营业收入增速低</a:t>
            </a:r>
            <a:r>
              <a:rPr lang="en-US" altLang="zh-CN" sz="2400"/>
              <a:t>6</a:t>
            </a:r>
            <a:r>
              <a:rPr lang="zh-CN" altLang="en-US" sz="2400"/>
              <a:t>个百分点，比建安工程投资增速低</a:t>
            </a:r>
            <a:r>
              <a:rPr lang="en-US" altLang="zh-CN" sz="2400"/>
              <a:t>9</a:t>
            </a:r>
            <a:r>
              <a:rPr lang="zh-CN" altLang="en-US" sz="2400"/>
              <a:t>个百分点，比预拌混凝土使用量增速低</a:t>
            </a:r>
            <a:r>
              <a:rPr lang="en-US" altLang="zh-CN" sz="2400"/>
              <a:t>8.3</a:t>
            </a:r>
            <a:r>
              <a:rPr lang="zh-CN" altLang="en-US" sz="2400"/>
              <a:t>个百分点。二是</a:t>
            </a:r>
            <a:r>
              <a:rPr lang="zh-CN" altLang="en-US" sz="2400">
                <a:solidFill>
                  <a:srgbClr val="FF0000"/>
                </a:solidFill>
              </a:rPr>
              <a:t>应付职工薪酬增速过快</a:t>
            </a:r>
            <a:r>
              <a:rPr lang="zh-CN" altLang="en-US" sz="2400"/>
              <a:t>。全市建筑业平均用工人数增长</a:t>
            </a:r>
            <a:r>
              <a:rPr lang="en-US" altLang="zh-CN" sz="2400"/>
              <a:t>13.4%</a:t>
            </a:r>
            <a:r>
              <a:rPr lang="zh-CN" altLang="en-US" sz="2400"/>
              <a:t>，应付职工薪酬增速为</a:t>
            </a:r>
            <a:r>
              <a:rPr lang="en-US" altLang="zh-CN" sz="2400"/>
              <a:t>34.4%</a:t>
            </a:r>
            <a:r>
              <a:rPr lang="zh-CN" altLang="en-US" sz="2400"/>
              <a:t>。三是</a:t>
            </a:r>
            <a:r>
              <a:rPr lang="zh-CN" altLang="en-US" sz="2400">
                <a:solidFill>
                  <a:srgbClr val="FF0000"/>
                </a:solidFill>
              </a:rPr>
              <a:t>外省产值下降幅度大</a:t>
            </a:r>
            <a:r>
              <a:rPr lang="zh-CN" altLang="en-US" sz="2400"/>
              <a:t>。外省产值占全市比重</a:t>
            </a:r>
            <a:r>
              <a:rPr lang="en-US" altLang="zh-CN" sz="2400"/>
              <a:t>13%</a:t>
            </a:r>
            <a:r>
              <a:rPr lang="zh-CN" altLang="en-US" sz="2400"/>
              <a:t>，增速下降</a:t>
            </a:r>
            <a:r>
              <a:rPr lang="en-US" altLang="zh-CN" sz="2400"/>
              <a:t>13.7%</a:t>
            </a:r>
            <a:r>
              <a:rPr lang="zh-CN" altLang="en-US" sz="2400"/>
              <a:t>。</a:t>
            </a:r>
            <a:endParaRPr lang="zh-CN" altLang="en-US" sz="2400"/>
          </a:p>
          <a:p>
            <a:pPr eaLnBrk="1" latinLnBrk="0" hangingPunct="1">
              <a:lnSpc>
                <a:spcPts val="3000"/>
              </a:lnSpc>
            </a:pPr>
            <a:r>
              <a:rPr lang="en-US" altLang="zh-CN" sz="2400">
                <a:solidFill>
                  <a:schemeClr val="tx2"/>
                </a:solidFill>
                <a:sym typeface="+mn-ea"/>
              </a:rPr>
              <a:t>    </a:t>
            </a:r>
            <a:r>
              <a:rPr lang="zh-CN" altLang="en-US" sz="2400">
                <a:solidFill>
                  <a:schemeClr val="tx2"/>
                </a:solidFill>
                <a:sym typeface="+mn-ea"/>
              </a:rPr>
              <a:t>（二）主要指标理解错误，上报数据出现偏差或者极值。一是</a:t>
            </a:r>
            <a:r>
              <a:rPr lang="zh-CN" sz="2400">
                <a:latin typeface="宋体" pitchFamily="2" charset="-122"/>
                <a:cs typeface="宋体" pitchFamily="2" charset="-122"/>
                <a:sym typeface="+mn-ea"/>
              </a:rPr>
              <a:t>其他收入当成建筑业产值上报（</a:t>
            </a:r>
            <a:r>
              <a:rPr lang="zh-CN" altLang="en-US" sz="2400" dirty="0">
                <a:sym typeface="+mn-ea"/>
              </a:rPr>
              <a:t>只能统计9%和3%两种税率的发票金额，3%的税率工程目前很少），其他税率的不属于建筑业，不应该计入建筑业总产值。</a:t>
            </a:r>
            <a:r>
              <a:rPr lang="zh-CN" altLang="en-US" sz="2400" dirty="0">
                <a:solidFill>
                  <a:srgbClr val="FF0000"/>
                </a:solidFill>
                <a:sym typeface="+mn-ea"/>
              </a:rPr>
              <a:t>二是</a:t>
            </a:r>
            <a:r>
              <a:rPr lang="zh-CN" altLang="en-US" sz="2400" dirty="0">
                <a:sym typeface="+mn-ea"/>
              </a:rPr>
              <a:t>结转合同没有剔除完成部分，全额填报。</a:t>
            </a:r>
            <a:r>
              <a:rPr lang="zh-CN" altLang="en-US" sz="2400" dirty="0">
                <a:solidFill>
                  <a:srgbClr val="FF0000"/>
                </a:solidFill>
                <a:sym typeface="+mn-ea"/>
              </a:rPr>
              <a:t>三把</a:t>
            </a:r>
            <a:r>
              <a:rPr lang="zh-CN" altLang="en-US" sz="2400" dirty="0">
                <a:sym typeface="+mn-ea"/>
              </a:rPr>
              <a:t>累计数当成当期数上报。</a:t>
            </a:r>
            <a:endParaRPr lang="zh-CN" sz="2400" b="1">
              <a:latin typeface="宋体" pitchFamily="2" charset="-122"/>
              <a:cs typeface="宋体" pitchFamily="2" charset="-122"/>
              <a:sym typeface="+mn-ea"/>
            </a:endParaRPr>
          </a:p>
          <a:p>
            <a:endParaRPr lang="zh-CN" altLang="en-US" sz="2400"/>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953135"/>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一、</a:t>
            </a:r>
            <a:r>
              <a:rPr lang="zh-CN" altLang="en-US" sz="2800" b="1" noProof="0" dirty="0" smtClean="0">
                <a:ln>
                  <a:noFill/>
                </a:ln>
                <a:solidFill>
                  <a:srgbClr val="FF0000"/>
                </a:solidFill>
                <a:effectLst/>
                <a:uLnTx/>
                <a:uFillTx/>
                <a:sym typeface="+mn-ea"/>
              </a:rPr>
              <a:t>建筑业统计存在的主要问题</a:t>
            </a:r>
            <a:endParaRPr kumimoji="0" lang="zh-CN" altLang="en-US" sz="2800" b="1" i="0" u="none" strike="noStrike" kern="1200" cap="none" spc="0" normalizeH="0" baseline="0" noProof="0" dirty="0">
              <a:ln>
                <a:noFill/>
              </a:ln>
              <a:solidFill>
                <a:srgbClr val="FFFF00"/>
              </a:solidFill>
              <a:effectLst/>
              <a:uLnTx/>
              <a:uFillTx/>
              <a:latin typeface="Arial" panose="02080604020202020204" pitchFamily="34" charset="0"/>
              <a:ea typeface="宋体" pitchFamily="2" charset="-122"/>
              <a:cs typeface="+mn-cs"/>
            </a:endParaRPr>
          </a:p>
          <a:p>
            <a:endParaRPr lang="zh-CN" altLang="en-US" sz="2800" b="1" dirty="0">
              <a:solidFill>
                <a:srgbClr val="990000"/>
              </a:solidFill>
              <a:latin typeface="Arial" panose="02080604020202020204" pitchFamily="34" charset="0"/>
              <a:ea typeface="幼圆" panose="02010509060101010101" pitchFamily="49" charset="-122"/>
            </a:endParaRPr>
          </a:p>
        </p:txBody>
      </p:sp>
      <p:sp>
        <p:nvSpPr>
          <p:cNvPr id="3" name="文本框 2"/>
          <p:cNvSpPr txBox="1"/>
          <p:nvPr/>
        </p:nvSpPr>
        <p:spPr>
          <a:xfrm>
            <a:off x="1224280" y="1189355"/>
            <a:ext cx="8963660" cy="4954270"/>
          </a:xfrm>
          <a:prstGeom prst="rect">
            <a:avLst/>
          </a:prstGeom>
          <a:noFill/>
        </p:spPr>
        <p:txBody>
          <a:bodyPr wrap="square" rtlCol="0">
            <a:spAutoFit/>
          </a:bodyPr>
          <a:p>
            <a:pPr eaLnBrk="1" latinLnBrk="0" hangingPunct="1">
              <a:lnSpc>
                <a:spcPct val="100000"/>
              </a:lnSpc>
            </a:pPr>
            <a:r>
              <a:rPr lang="en-US" altLang="zh-CN" sz="2400" b="1">
                <a:solidFill>
                  <a:srgbClr val="FF0000"/>
                </a:solidFill>
                <a:latin typeface="宋体" pitchFamily="2" charset="-122"/>
                <a:cs typeface="宋体" pitchFamily="2" charset="-122"/>
                <a:sym typeface="+mn-ea"/>
              </a:rPr>
              <a:t>    </a:t>
            </a:r>
            <a:r>
              <a:rPr lang="zh-CN" sz="2400" b="1">
                <a:solidFill>
                  <a:srgbClr val="FF0000"/>
                </a:solidFill>
                <a:latin typeface="宋体" pitchFamily="2" charset="-122"/>
                <a:cs typeface="宋体" pitchFamily="2" charset="-122"/>
                <a:sym typeface="+mn-ea"/>
              </a:rPr>
              <a:t>（三）存在重报、漏报现象。</a:t>
            </a:r>
            <a:r>
              <a:rPr lang="zh-CN" sz="2400">
                <a:latin typeface="宋体" pitchFamily="2" charset="-122"/>
                <a:cs typeface="宋体" pitchFamily="2" charset="-122"/>
                <a:sym typeface="+mn-ea"/>
              </a:rPr>
              <a:t>一是合同重复报送，分包合同当做自己合同上报。二是漏报产值，建筑集团或者总公司没有把所属产业活动单位、分公司、子公司或者挂靠公司的产值上报；没有统计分包出去产值。三是</a:t>
            </a:r>
            <a:r>
              <a:rPr lang="zh-CN" sz="2400">
                <a:latin typeface="宋体" pitchFamily="2" charset="-122"/>
                <a:cs typeface="宋体" pitchFamily="2" charset="-122"/>
                <a:sym typeface="+mn-ea"/>
              </a:rPr>
              <a:t>联合中标工程，牵头单位报送全部项目产值。</a:t>
            </a:r>
            <a:endParaRPr lang="zh-CN" sz="2400">
              <a:latin typeface="宋体" pitchFamily="2" charset="-122"/>
              <a:cs typeface="宋体" pitchFamily="2" charset="-122"/>
              <a:sym typeface="+mn-ea"/>
            </a:endParaRPr>
          </a:p>
          <a:p>
            <a:pPr marL="0" indent="0" eaLnBrk="1" latinLnBrk="0" hangingPunct="1">
              <a:lnSpc>
                <a:spcPct val="100000"/>
              </a:lnSpc>
            </a:pPr>
            <a:r>
              <a:rPr lang="en-US" altLang="zh-CN" sz="2400" b="1">
                <a:solidFill>
                  <a:srgbClr val="FF0000"/>
                </a:solidFill>
                <a:latin typeface="宋体" pitchFamily="2" charset="-122"/>
                <a:cs typeface="宋体" pitchFamily="2" charset="-122"/>
                <a:sym typeface="+mn-ea"/>
              </a:rPr>
              <a:t>    </a:t>
            </a:r>
            <a:r>
              <a:rPr lang="zh-CN" sz="2400" b="1">
                <a:solidFill>
                  <a:srgbClr val="FF0000"/>
                </a:solidFill>
                <a:latin typeface="宋体" pitchFamily="2" charset="-122"/>
                <a:cs typeface="宋体" pitchFamily="2" charset="-122"/>
                <a:sym typeface="+mn-ea"/>
              </a:rPr>
              <a:t>（四）统计台账建设不规范，数据缺少凭证支撑。</a:t>
            </a:r>
            <a:r>
              <a:rPr lang="zh-CN" sz="2400">
                <a:latin typeface="宋体" pitchFamily="2" charset="-122"/>
                <a:cs typeface="宋体" pitchFamily="2" charset="-122"/>
                <a:sym typeface="+mn-ea"/>
              </a:rPr>
              <a:t>统计台账参差不齐，报数缺少依据（财务报表只能核实财务状况，并不能全面准确反映总产值）</a:t>
            </a:r>
            <a:r>
              <a:rPr lang="zh-CN" sz="2400" b="1">
                <a:latin typeface="宋体" pitchFamily="2" charset="-122"/>
                <a:cs typeface="宋体" pitchFamily="2" charset="-122"/>
                <a:sym typeface="+mn-ea"/>
              </a:rPr>
              <a:t>。</a:t>
            </a:r>
            <a:endParaRPr lang="zh-CN" sz="2400" b="1">
              <a:latin typeface="宋体" pitchFamily="2" charset="-122"/>
              <a:cs typeface="宋体" pitchFamily="2" charset="-122"/>
              <a:sym typeface="+mn-ea"/>
            </a:endParaRPr>
          </a:p>
          <a:p>
            <a:pPr marL="0" indent="0" eaLnBrk="1" latinLnBrk="0" hangingPunct="1">
              <a:lnSpc>
                <a:spcPct val="100000"/>
              </a:lnSpc>
            </a:pPr>
            <a:r>
              <a:rPr lang="en-US" altLang="zh-CN" sz="2400" b="1">
                <a:solidFill>
                  <a:srgbClr val="FF0000"/>
                </a:solidFill>
                <a:latin typeface="宋体" pitchFamily="2" charset="-122"/>
                <a:cs typeface="宋体" pitchFamily="2" charset="-122"/>
                <a:sym typeface="+mn-ea"/>
              </a:rPr>
              <a:t>    </a:t>
            </a:r>
            <a:r>
              <a:rPr lang="zh-CN" sz="2400" b="1">
                <a:solidFill>
                  <a:srgbClr val="FF0000"/>
                </a:solidFill>
                <a:latin typeface="宋体" pitchFamily="2" charset="-122"/>
                <a:cs typeface="宋体" pitchFamily="2" charset="-122"/>
                <a:sym typeface="+mn-ea"/>
              </a:rPr>
              <a:t>（五）平台核实说明过于简单。</a:t>
            </a:r>
            <a:r>
              <a:rPr lang="zh-CN" sz="2400">
                <a:latin typeface="宋体" pitchFamily="2" charset="-122"/>
                <a:cs typeface="宋体" pitchFamily="2" charset="-122"/>
                <a:sym typeface="+mn-ea"/>
              </a:rPr>
              <a:t>核实说明信息量不大，缺少针对性，甚至是答非所问。如：情况属实、核实无误、根据财务报表填报、企业发展迅速等。</a:t>
            </a:r>
            <a:endParaRPr lang="zh-CN" sz="2400">
              <a:latin typeface="宋体" pitchFamily="2" charset="-122"/>
              <a:cs typeface="宋体" pitchFamily="2" charset="-122"/>
              <a:sym typeface="+mn-ea"/>
            </a:endParaRPr>
          </a:p>
          <a:p>
            <a:pPr eaLnBrk="1" latinLnBrk="0" hangingPunct="1">
              <a:lnSpc>
                <a:spcPct val="100000"/>
              </a:lnSpc>
            </a:pPr>
            <a:endParaRPr lang="zh-CN" sz="2800">
              <a:latin typeface="宋体" pitchFamily="2" charset="-122"/>
              <a:cs typeface="宋体" pitchFamily="2" charset="-122"/>
              <a:sym typeface="+mn-ea"/>
            </a:endParaRPr>
          </a:p>
          <a:p>
            <a:endParaRPr lang="zh-CN" altLang="en-US" sz="2400"/>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953135"/>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二、建筑业主要指标解释</a:t>
            </a:r>
            <a:endParaRPr kumimoji="0" lang="zh-CN" altLang="en-US" sz="2800" b="1" i="0" u="none" strike="noStrike" kern="1200" cap="none" spc="0" normalizeH="0" baseline="0" noProof="0" dirty="0">
              <a:ln>
                <a:noFill/>
              </a:ln>
              <a:solidFill>
                <a:srgbClr val="FF0000"/>
              </a:solidFill>
              <a:effectLst/>
              <a:uLnTx/>
              <a:uFillTx/>
              <a:latin typeface="Arial" panose="02080604020202020204" pitchFamily="34" charset="0"/>
              <a:ea typeface="宋体" pitchFamily="2" charset="-122"/>
              <a:cs typeface="+mn-cs"/>
            </a:endParaRPr>
          </a:p>
          <a:p>
            <a:endParaRPr kumimoji="0" lang="zh-CN" altLang="en-US" sz="2800" b="1" i="0" u="none" strike="noStrike" kern="1200" cap="none" spc="0" normalizeH="0" baseline="0" noProof="0" dirty="0">
              <a:ln>
                <a:noFill/>
              </a:ln>
              <a:solidFill>
                <a:srgbClr val="FF0000"/>
              </a:solidFill>
              <a:effectLst/>
              <a:uLnTx/>
              <a:uFillTx/>
              <a:latin typeface="Arial" panose="02080604020202020204" pitchFamily="34" charset="0"/>
              <a:ea typeface="宋体" pitchFamily="2" charset="-122"/>
              <a:cs typeface="+mn-cs"/>
            </a:endParaRPr>
          </a:p>
        </p:txBody>
      </p:sp>
      <p:sp>
        <p:nvSpPr>
          <p:cNvPr id="3" name="文本框 2"/>
          <p:cNvSpPr txBox="1"/>
          <p:nvPr/>
        </p:nvSpPr>
        <p:spPr>
          <a:xfrm>
            <a:off x="1224280" y="1189355"/>
            <a:ext cx="9691370" cy="829945"/>
          </a:xfrm>
          <a:prstGeom prst="rect">
            <a:avLst/>
          </a:prstGeom>
          <a:noFill/>
        </p:spPr>
        <p:txBody>
          <a:bodyPr wrap="square" rtlCol="0">
            <a:spAutoFit/>
          </a:bodyPr>
          <a:p>
            <a:endParaRPr lang="zh-CN" altLang="en-US" sz="2400"/>
          </a:p>
          <a:p>
            <a:endParaRPr lang="zh-CN" altLang="en-US" sz="2400"/>
          </a:p>
        </p:txBody>
      </p:sp>
      <p:pic>
        <p:nvPicPr>
          <p:cNvPr id="5" name="图片 4" descr="clipbord_1640055413580"/>
          <p:cNvPicPr>
            <a:picLocks noChangeAspect="1"/>
          </p:cNvPicPr>
          <p:nvPr/>
        </p:nvPicPr>
        <p:blipFill>
          <a:blip r:embed="rId1"/>
          <a:stretch>
            <a:fillRect/>
          </a:stretch>
        </p:blipFill>
        <p:spPr>
          <a:xfrm>
            <a:off x="2028190" y="863600"/>
            <a:ext cx="8345170" cy="5483225"/>
          </a:xfrm>
          <a:prstGeom prst="rect">
            <a:avLst/>
          </a:prstGeom>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3" name="文本框 2"/>
          <p:cNvSpPr txBox="1"/>
          <p:nvPr/>
        </p:nvSpPr>
        <p:spPr>
          <a:xfrm>
            <a:off x="1056005" y="1125220"/>
            <a:ext cx="9673590" cy="5462270"/>
          </a:xfrm>
          <a:prstGeom prst="rect">
            <a:avLst/>
          </a:prstGeom>
          <a:noFill/>
        </p:spPr>
        <p:txBody>
          <a:bodyPr wrap="square" rtlCol="0">
            <a:spAutoFit/>
          </a:bodyPr>
          <a:p>
            <a:pPr algn="l" eaLnBrk="1" latinLnBrk="0" hangingPunct="1">
              <a:lnSpc>
                <a:spcPts val="3000"/>
              </a:lnSpc>
            </a:pPr>
            <a:r>
              <a:rPr lang="en-US" altLang="zh-CN" sz="2400" b="1" dirty="0">
                <a:solidFill>
                  <a:srgbClr val="FF0000"/>
                </a:solidFill>
                <a:latin typeface="宋体" pitchFamily="2" charset="-122"/>
                <a:cs typeface="宋体" pitchFamily="2" charset="-122"/>
                <a:sym typeface="+mn-ea"/>
              </a:rPr>
              <a:t>   </a:t>
            </a:r>
            <a:r>
              <a:rPr lang="zh-CN" altLang="en-US" sz="2800" b="1" dirty="0">
                <a:solidFill>
                  <a:schemeClr val="tx2"/>
                </a:solidFill>
                <a:latin typeface="宋体" pitchFamily="2" charset="-122"/>
                <a:cs typeface="宋体" pitchFamily="2" charset="-122"/>
                <a:sym typeface="+mn-ea"/>
              </a:rPr>
              <a:t>（一）建筑业合同情况</a:t>
            </a:r>
            <a:endParaRPr lang="en-US" altLang="zh-CN" sz="2400" b="1" dirty="0">
              <a:solidFill>
                <a:srgbClr val="FF0000"/>
              </a:solidFill>
              <a:latin typeface="宋体" pitchFamily="2" charset="-122"/>
              <a:cs typeface="宋体" pitchFamily="2" charset="-122"/>
              <a:sym typeface="+mn-ea"/>
            </a:endParaRPr>
          </a:p>
          <a:p>
            <a:pPr algn="l" eaLnBrk="1" latinLnBrk="0" hangingPunct="1">
              <a:lnSpc>
                <a:spcPts val="3000"/>
              </a:lnSpc>
            </a:pPr>
            <a:r>
              <a:rPr lang="en-US" altLang="zh-CN" sz="2400" b="1" dirty="0">
                <a:solidFill>
                  <a:srgbClr val="FF0000"/>
                </a:solidFill>
                <a:latin typeface="宋体" pitchFamily="2" charset="-122"/>
                <a:cs typeface="宋体" pitchFamily="2" charset="-122"/>
                <a:sym typeface="+mn-ea"/>
              </a:rPr>
              <a:t>    签订合同额</a:t>
            </a:r>
            <a:r>
              <a:rPr lang="en-US" altLang="zh-CN" sz="2400" b="1" dirty="0">
                <a:solidFill>
                  <a:schemeClr val="tx1"/>
                </a:solidFill>
                <a:latin typeface="宋体" pitchFamily="2" charset="-122"/>
                <a:cs typeface="宋体" pitchFamily="2" charset="-122"/>
                <a:sym typeface="+mn-ea"/>
              </a:rPr>
              <a:t>  指建筑业企业在报告期直接同建设单位签订的各种国内工程合同的总价款和以前年度同建设单位签订的各种国内工程合同的未完工程跨入本年度继续施工工程合同的</a:t>
            </a:r>
            <a:r>
              <a:rPr lang="en-US" altLang="zh-CN" sz="2400" b="1" dirty="0">
                <a:solidFill>
                  <a:srgbClr val="FF0000"/>
                </a:solidFill>
                <a:latin typeface="宋体" pitchFamily="2" charset="-122"/>
                <a:cs typeface="宋体" pitchFamily="2" charset="-122"/>
                <a:sym typeface="+mn-ea"/>
              </a:rPr>
              <a:t>总价款余额</a:t>
            </a:r>
            <a:r>
              <a:rPr lang="en-US" altLang="zh-CN" sz="2400" b="1" dirty="0">
                <a:solidFill>
                  <a:schemeClr val="tx1"/>
                </a:solidFill>
                <a:latin typeface="宋体" pitchFamily="2" charset="-122"/>
                <a:cs typeface="宋体" pitchFamily="2" charset="-122"/>
                <a:sym typeface="+mn-ea"/>
              </a:rPr>
              <a:t>。</a:t>
            </a:r>
            <a:endParaRPr lang="en-US" altLang="zh-CN" sz="2400" b="1"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b="1" dirty="0">
                <a:solidFill>
                  <a:srgbClr val="FF0000"/>
                </a:solidFill>
                <a:latin typeface="宋体" pitchFamily="2" charset="-122"/>
                <a:cs typeface="宋体" pitchFamily="2" charset="-122"/>
                <a:sym typeface="+mn-ea"/>
              </a:rPr>
              <a:t>    上年结转合同额</a:t>
            </a:r>
            <a:r>
              <a:rPr lang="en-US" altLang="zh-CN" sz="2400" b="1" dirty="0">
                <a:solidFill>
                  <a:schemeClr val="tx1"/>
                </a:solidFill>
                <a:latin typeface="宋体" pitchFamily="2" charset="-122"/>
                <a:cs typeface="宋体" pitchFamily="2" charset="-122"/>
                <a:sym typeface="+mn-ea"/>
              </a:rPr>
              <a:t>  指以前年度同建设单位签订合同的未完工程跨入本年度继续施工工程合同的总价款余额。</a:t>
            </a:r>
            <a:endParaRPr lang="en-US" altLang="zh-CN" sz="2400" b="1"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b="1" dirty="0">
                <a:solidFill>
                  <a:srgbClr val="FF0000"/>
                </a:solidFill>
                <a:latin typeface="宋体" pitchFamily="2" charset="-122"/>
                <a:cs typeface="宋体" pitchFamily="2" charset="-122"/>
                <a:sym typeface="+mn-ea"/>
              </a:rPr>
              <a:t>    本年新签合同额</a:t>
            </a:r>
            <a:r>
              <a:rPr lang="en-US" altLang="zh-CN" sz="2400" b="1" dirty="0">
                <a:solidFill>
                  <a:schemeClr val="tx1"/>
                </a:solidFill>
                <a:latin typeface="宋体" pitchFamily="2" charset="-122"/>
                <a:cs typeface="宋体" pitchFamily="2" charset="-122"/>
                <a:sym typeface="+mn-ea"/>
              </a:rPr>
              <a:t>  指建筑业企业在报告期内同建设单位直接新签订的各种国内工程合同的总价款，不包括与其他</a:t>
            </a:r>
            <a:r>
              <a:rPr lang="en-US" altLang="zh-CN" sz="2400" b="1" dirty="0">
                <a:solidFill>
                  <a:srgbClr val="FF0000"/>
                </a:solidFill>
                <a:latin typeface="宋体" pitchFamily="2" charset="-122"/>
                <a:cs typeface="宋体" pitchFamily="2" charset="-122"/>
                <a:sym typeface="+mn-ea"/>
              </a:rPr>
              <a:t>建筑业企业新签的分包合同额</a:t>
            </a:r>
            <a:r>
              <a:rPr lang="en-US" altLang="zh-CN" sz="2400" b="1" dirty="0">
                <a:solidFill>
                  <a:schemeClr val="tx1"/>
                </a:solidFill>
                <a:latin typeface="宋体" pitchFamily="2" charset="-122"/>
                <a:cs typeface="宋体" pitchFamily="2" charset="-122"/>
                <a:sym typeface="+mn-ea"/>
              </a:rPr>
              <a:t>。</a:t>
            </a:r>
            <a:endParaRPr lang="en-US" altLang="zh-CN" sz="2400" b="1"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b="1" dirty="0">
                <a:solidFill>
                  <a:schemeClr val="tx1"/>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★以上三个指标的填报依据</a:t>
            </a:r>
            <a:endParaRPr lang="en-US" altLang="zh-CN" sz="2400" b="1" dirty="0">
              <a:solidFill>
                <a:srgbClr val="FF0000"/>
              </a:solidFill>
              <a:latin typeface="宋体" pitchFamily="2" charset="-122"/>
              <a:cs typeface="宋体" pitchFamily="2" charset="-122"/>
              <a:sym typeface="+mn-ea"/>
            </a:endParaRPr>
          </a:p>
          <a:p>
            <a:pPr algn="l" eaLnBrk="1" latinLnBrk="0" hangingPunct="1">
              <a:lnSpc>
                <a:spcPts val="3000"/>
              </a:lnSpc>
            </a:pPr>
            <a:r>
              <a:rPr lang="en-US" altLang="zh-CN" sz="2400" b="1" dirty="0">
                <a:solidFill>
                  <a:schemeClr val="tx1"/>
                </a:solidFill>
                <a:latin typeface="宋体" pitchFamily="2" charset="-122"/>
                <a:cs typeface="宋体" pitchFamily="2" charset="-122"/>
                <a:sym typeface="+mn-ea"/>
              </a:rPr>
              <a:t>    ①有施工合同管理台账的企业，依据施工合同管理台账填报；</a:t>
            </a:r>
            <a:endParaRPr lang="en-US" altLang="zh-CN" sz="2400" b="1"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b="1" dirty="0">
                <a:solidFill>
                  <a:schemeClr val="tx1"/>
                </a:solidFill>
                <a:latin typeface="宋体" pitchFamily="2" charset="-122"/>
                <a:cs typeface="宋体" pitchFamily="2" charset="-122"/>
                <a:sym typeface="+mn-ea"/>
              </a:rPr>
              <a:t>    ②没有施工合同管理台账的企业，依据企业与项目建设单位签订的各种施工合同文本。</a:t>
            </a:r>
            <a:endParaRPr lang="en-US" altLang="zh-CN" sz="2400" b="1" dirty="0">
              <a:solidFill>
                <a:schemeClr val="tx1"/>
              </a:solidFill>
              <a:latin typeface="宋体" pitchFamily="2" charset="-122"/>
              <a:cs typeface="宋体" pitchFamily="2" charset="-122"/>
              <a:sym typeface="+mn-ea"/>
            </a:endParaRPr>
          </a:p>
          <a:p>
            <a:pPr algn="l" eaLnBrk="1" latinLnBrk="0" hangingPunct="1">
              <a:lnSpc>
                <a:spcPct val="100000"/>
              </a:lnSpc>
            </a:pPr>
            <a:endParaRPr lang="en-US" altLang="zh-CN" sz="2400" b="1" dirty="0">
              <a:solidFill>
                <a:schemeClr val="tx1"/>
              </a:solidFill>
              <a:latin typeface="宋体" pitchFamily="2" charset="-122"/>
              <a:cs typeface="宋体" pitchFamily="2" charset="-122"/>
              <a:sym typeface="+mn-ea"/>
            </a:endParaRPr>
          </a:p>
        </p:txBody>
      </p:sp>
      <p:sp>
        <p:nvSpPr>
          <p:cNvPr id="5" name="Rectangle 7"/>
          <p:cNvSpPr/>
          <p:nvPr/>
        </p:nvSpPr>
        <p:spPr>
          <a:xfrm>
            <a:off x="407988" y="379413"/>
            <a:ext cx="9545637" cy="953135"/>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二、建筑业主要指标解释</a:t>
            </a:r>
            <a:endParaRPr kumimoji="0" lang="zh-CN" altLang="en-US" sz="2800" b="1" i="0" u="none" strike="noStrike" kern="1200" cap="none" spc="0" normalizeH="0" baseline="0" noProof="0" dirty="0">
              <a:ln>
                <a:noFill/>
              </a:ln>
              <a:solidFill>
                <a:srgbClr val="FF0000"/>
              </a:solidFill>
              <a:effectLst/>
              <a:uLnTx/>
              <a:uFillTx/>
              <a:latin typeface="Arial" panose="02080604020202020204" pitchFamily="34" charset="0"/>
              <a:ea typeface="宋体" pitchFamily="2" charset="-122"/>
              <a:cs typeface="+mn-cs"/>
            </a:endParaRPr>
          </a:p>
          <a:p>
            <a:endParaRPr kumimoji="0" lang="zh-CN" altLang="en-US" sz="2800" b="1" i="0" u="none" strike="noStrike" kern="1200" cap="none" spc="0" normalizeH="0" baseline="0" noProof="0" dirty="0">
              <a:ln>
                <a:noFill/>
              </a:ln>
              <a:solidFill>
                <a:srgbClr val="FF0000"/>
              </a:solidFill>
              <a:effectLst/>
              <a:uLnTx/>
              <a:uFillTx/>
              <a:latin typeface="Arial" panose="02080604020202020204" pitchFamily="34" charset="0"/>
              <a:ea typeface="宋体" pitchFamily="2" charset="-122"/>
              <a:cs typeface="+mn-cs"/>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3" name="文本框 2"/>
          <p:cNvSpPr txBox="1"/>
          <p:nvPr/>
        </p:nvSpPr>
        <p:spPr>
          <a:xfrm>
            <a:off x="1127760" y="1196975"/>
            <a:ext cx="9772015" cy="4323080"/>
          </a:xfrm>
          <a:prstGeom prst="rect">
            <a:avLst/>
          </a:prstGeom>
          <a:noFill/>
        </p:spPr>
        <p:txBody>
          <a:bodyPr wrap="square" rtlCol="0">
            <a:spAutoFit/>
          </a:bodyPr>
          <a:p>
            <a:pPr algn="l" eaLnBrk="1" latinLnBrk="0" hangingPunct="1">
              <a:lnSpc>
                <a:spcPts val="3000"/>
              </a:lnSpc>
            </a:pPr>
            <a:r>
              <a:rPr lang="en-US" altLang="zh-CN" sz="2400" b="1" dirty="0">
                <a:solidFill>
                  <a:srgbClr val="FF0000"/>
                </a:solidFill>
                <a:latin typeface="宋体" pitchFamily="2" charset="-122"/>
                <a:cs typeface="宋体" pitchFamily="2" charset="-122"/>
                <a:sym typeface="+mn-ea"/>
              </a:rPr>
              <a:t>★填写时应注意</a:t>
            </a:r>
            <a:endParaRPr lang="en-US" altLang="zh-CN" sz="2400" b="1"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b="1" dirty="0">
                <a:solidFill>
                  <a:schemeClr val="tx1"/>
                </a:solidFill>
                <a:latin typeface="宋体" pitchFamily="2" charset="-122"/>
                <a:cs typeface="宋体" pitchFamily="2" charset="-122"/>
                <a:sym typeface="+mn-ea"/>
              </a:rPr>
              <a:t>    </a:t>
            </a:r>
            <a:r>
              <a:rPr lang="zh-CN" altLang="en-US" sz="2400" b="1" dirty="0">
                <a:solidFill>
                  <a:schemeClr val="tx1"/>
                </a:solidFill>
                <a:latin typeface="宋体" pitchFamily="2" charset="-122"/>
                <a:cs typeface="宋体" pitchFamily="2" charset="-122"/>
                <a:sym typeface="+mn-ea"/>
              </a:rPr>
              <a:t>填报总原则是</a:t>
            </a:r>
            <a:r>
              <a:rPr lang="zh-CN" altLang="zh-CN" sz="2400" dirty="0">
                <a:solidFill>
                  <a:srgbClr val="FF0000"/>
                </a:solidFill>
                <a:latin typeface="宋体" pitchFamily="2" charset="-122"/>
                <a:cs typeface="宋体" pitchFamily="2" charset="-122"/>
                <a:sym typeface="+mn-ea"/>
              </a:rPr>
              <a:t>谁和业主签谁报</a:t>
            </a:r>
            <a:endParaRPr lang="en-US" altLang="zh-CN" sz="2400" b="1"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b="1" dirty="0">
                <a:solidFill>
                  <a:schemeClr val="tx1"/>
                </a:solidFill>
                <a:latin typeface="宋体" pitchFamily="2" charset="-122"/>
                <a:cs typeface="宋体" pitchFamily="2" charset="-122"/>
                <a:sym typeface="+mn-ea"/>
              </a:rPr>
              <a:t>    ①三个指标均指建筑业企业直接同建设单位签订合同，即</a:t>
            </a:r>
            <a:r>
              <a:rPr lang="en-US" altLang="zh-CN" sz="2400" b="1" dirty="0">
                <a:solidFill>
                  <a:srgbClr val="FF0000"/>
                </a:solidFill>
                <a:latin typeface="宋体" pitchFamily="2" charset="-122"/>
                <a:cs typeface="宋体" pitchFamily="2" charset="-122"/>
                <a:sym typeface="+mn-ea"/>
              </a:rPr>
              <a:t>甲方必须是业主</a:t>
            </a:r>
            <a:r>
              <a:rPr lang="en-US" altLang="zh-CN" sz="2400" b="1" dirty="0">
                <a:solidFill>
                  <a:schemeClr val="tx1"/>
                </a:solidFill>
                <a:latin typeface="宋体" pitchFamily="2" charset="-122"/>
                <a:cs typeface="宋体" pitchFamily="2" charset="-122"/>
                <a:sym typeface="+mn-ea"/>
              </a:rPr>
              <a:t>（建设单位）；</a:t>
            </a:r>
            <a:endParaRPr lang="en-US" altLang="zh-CN" sz="2400" b="1"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b="1" dirty="0">
                <a:solidFill>
                  <a:schemeClr val="tx1"/>
                </a:solidFill>
                <a:latin typeface="宋体" pitchFamily="2" charset="-122"/>
                <a:cs typeface="宋体" pitchFamily="2" charset="-122"/>
                <a:sym typeface="+mn-ea"/>
              </a:rPr>
              <a:t>    ②签订的合同额包括公开投标、暗标、甲方指定、口头协议等，不管企业用什么方式，也不管合同的形式，只要是从建设单位直接承包的工程项目都应统计；</a:t>
            </a:r>
            <a:endParaRPr lang="en-US" altLang="zh-CN" sz="2400" b="1"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b="1" dirty="0">
                <a:solidFill>
                  <a:schemeClr val="tx1"/>
                </a:solidFill>
                <a:latin typeface="宋体" pitchFamily="2" charset="-122"/>
                <a:cs typeface="宋体" pitchFamily="2" charset="-122"/>
                <a:sym typeface="+mn-ea"/>
              </a:rPr>
              <a:t>    ③在填写上年结转合同额时，只须填报未完工程跨入本年度继续施工工程合同的总价款余额部分。如果企业在上年实际完成工作量超过了合同总价款，并且在本年度尚有施工任务，在填报该指标时应把上年结转合同额视同为零。</a:t>
            </a:r>
            <a:endParaRPr lang="en-US" altLang="zh-CN" sz="2400" b="1" dirty="0">
              <a:solidFill>
                <a:schemeClr val="tx1"/>
              </a:solidFill>
              <a:latin typeface="宋体" pitchFamily="2" charset="-122"/>
              <a:cs typeface="宋体" pitchFamily="2" charset="-122"/>
              <a:sym typeface="+mn-ea"/>
            </a:endParaRPr>
          </a:p>
        </p:txBody>
      </p:sp>
      <p:sp>
        <p:nvSpPr>
          <p:cNvPr id="5" name="Rectangle 7"/>
          <p:cNvSpPr/>
          <p:nvPr/>
        </p:nvSpPr>
        <p:spPr>
          <a:xfrm>
            <a:off x="407988" y="379413"/>
            <a:ext cx="9545637" cy="953135"/>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二、建筑业主要指标解释</a:t>
            </a:r>
            <a:endParaRPr kumimoji="0" lang="zh-CN" altLang="en-US" sz="2800" b="1" i="0" u="none" strike="noStrike" kern="1200" cap="none" spc="0" normalizeH="0" baseline="0" noProof="0" dirty="0">
              <a:ln>
                <a:noFill/>
              </a:ln>
              <a:solidFill>
                <a:srgbClr val="FF0000"/>
              </a:solidFill>
              <a:effectLst/>
              <a:uLnTx/>
              <a:uFillTx/>
              <a:latin typeface="Arial" panose="02080604020202020204" pitchFamily="34" charset="0"/>
              <a:ea typeface="宋体" pitchFamily="2" charset="-122"/>
              <a:cs typeface="+mn-cs"/>
            </a:endParaRPr>
          </a:p>
          <a:p>
            <a:endParaRPr kumimoji="0" lang="zh-CN" altLang="en-US" sz="2800" b="1" i="0" u="none" strike="noStrike" kern="1200" cap="none" spc="0" normalizeH="0" baseline="0" noProof="0" dirty="0">
              <a:ln>
                <a:noFill/>
              </a:ln>
              <a:solidFill>
                <a:srgbClr val="FF0000"/>
              </a:solidFill>
              <a:effectLst/>
              <a:uLnTx/>
              <a:uFillTx/>
              <a:latin typeface="Arial" panose="02080604020202020204" pitchFamily="34" charset="0"/>
              <a:ea typeface="宋体" pitchFamily="2" charset="-122"/>
              <a:cs typeface="+mn-cs"/>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521970"/>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二、建筑业主要指标解读</a:t>
            </a:r>
            <a:endParaRPr lang="zh-CN" altLang="en-US" sz="2800" b="1" dirty="0">
              <a:solidFill>
                <a:srgbClr val="FF0000"/>
              </a:solidFill>
              <a:latin typeface="Arial" panose="02080604020202020204" pitchFamily="34" charset="0"/>
              <a:ea typeface="幼圆" panose="02010509060101010101" pitchFamily="49" charset="-122"/>
            </a:endParaRPr>
          </a:p>
        </p:txBody>
      </p:sp>
      <p:sp>
        <p:nvSpPr>
          <p:cNvPr id="3" name="文本框 2"/>
          <p:cNvSpPr txBox="1"/>
          <p:nvPr/>
        </p:nvSpPr>
        <p:spPr>
          <a:xfrm>
            <a:off x="1021080" y="1060450"/>
            <a:ext cx="10186670" cy="5477510"/>
          </a:xfrm>
          <a:prstGeom prst="rect">
            <a:avLst/>
          </a:prstGeom>
          <a:noFill/>
        </p:spPr>
        <p:txBody>
          <a:bodyPr wrap="square" rtlCol="0">
            <a:spAutoFit/>
          </a:bodyPr>
          <a:p>
            <a:pPr algn="l" eaLnBrk="1" latinLnBrk="0" hangingPunct="1">
              <a:lnSpc>
                <a:spcPts val="2800"/>
              </a:lnSpc>
            </a:pPr>
            <a:r>
              <a:rPr lang="en-US" altLang="zh-CN" sz="2800" b="1" dirty="0">
                <a:solidFill>
                  <a:srgbClr val="FF0000"/>
                </a:solidFill>
                <a:latin typeface="宋体" pitchFamily="2" charset="-122"/>
                <a:cs typeface="宋体" pitchFamily="2" charset="-122"/>
                <a:sym typeface="+mn-ea"/>
              </a:rPr>
              <a:t>   </a:t>
            </a:r>
            <a:r>
              <a:rPr lang="zh-CN" altLang="en-US" sz="2800" b="1" dirty="0">
                <a:solidFill>
                  <a:schemeClr val="accent1"/>
                </a:solidFill>
                <a:latin typeface="宋体" pitchFamily="2" charset="-122"/>
                <a:cs typeface="宋体" pitchFamily="2" charset="-122"/>
                <a:sym typeface="+mn-ea"/>
              </a:rPr>
              <a:t>（二）承包工程完成情况</a:t>
            </a:r>
            <a:endParaRPr lang="zh-CN" altLang="en-US" sz="2800" b="1" dirty="0">
              <a:solidFill>
                <a:schemeClr val="accent1"/>
              </a:solidFill>
              <a:latin typeface="宋体" pitchFamily="2" charset="-122"/>
              <a:cs typeface="宋体" pitchFamily="2" charset="-122"/>
              <a:sym typeface="+mn-ea"/>
            </a:endParaRPr>
          </a:p>
          <a:p>
            <a:pPr algn="l" eaLnBrk="1" latinLnBrk="0" hangingPunct="1">
              <a:lnSpc>
                <a:spcPts val="2800"/>
              </a:lnSpc>
            </a:pPr>
            <a:r>
              <a:rPr lang="en-US" altLang="zh-CN" sz="2400" dirty="0">
                <a:solidFill>
                  <a:schemeClr val="tx1"/>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直接从建设单位承揽工程完成的产值</a:t>
            </a:r>
            <a:r>
              <a:rPr lang="en-US" altLang="zh-CN" sz="2400" dirty="0">
                <a:solidFill>
                  <a:schemeClr val="tx1"/>
                </a:solidFill>
                <a:latin typeface="宋体" pitchFamily="2" charset="-122"/>
                <a:cs typeface="宋体" pitchFamily="2" charset="-122"/>
                <a:sym typeface="+mn-ea"/>
              </a:rPr>
              <a:t>  指总承包企业或专业承包企业</a:t>
            </a:r>
            <a:r>
              <a:rPr lang="en-US" altLang="zh-CN" sz="2400" dirty="0">
                <a:solidFill>
                  <a:srgbClr val="FF0000"/>
                </a:solidFill>
                <a:latin typeface="宋体" pitchFamily="2" charset="-122"/>
                <a:cs typeface="宋体" pitchFamily="2" charset="-122"/>
                <a:sym typeface="+mn-ea"/>
              </a:rPr>
              <a:t>直接与建设单位（业主）签订</a:t>
            </a:r>
            <a:r>
              <a:rPr lang="en-US" altLang="zh-CN" sz="2400" dirty="0">
                <a:solidFill>
                  <a:schemeClr val="tx1"/>
                </a:solidFill>
                <a:latin typeface="宋体" pitchFamily="2" charset="-122"/>
                <a:cs typeface="宋体" pitchFamily="2" charset="-122"/>
                <a:sym typeface="+mn-ea"/>
              </a:rPr>
              <a:t>的国内工程承包合同（包括报告期及以往年度签订的合同，不包括无效合同和中途解除的合同），在报告期内完成的工程总值。包括企业向</a:t>
            </a:r>
            <a:r>
              <a:rPr lang="en-US" altLang="zh-CN" sz="2400" dirty="0">
                <a:solidFill>
                  <a:srgbClr val="FF0000"/>
                </a:solidFill>
                <a:latin typeface="宋体" pitchFamily="2" charset="-122"/>
                <a:cs typeface="宋体" pitchFamily="2" charset="-122"/>
                <a:sym typeface="+mn-ea"/>
              </a:rPr>
              <a:t>其他专业承包企业或劳务分包企业分包出去</a:t>
            </a:r>
            <a:r>
              <a:rPr lang="en-US" altLang="zh-CN" sz="2400" dirty="0">
                <a:solidFill>
                  <a:schemeClr val="tx1"/>
                </a:solidFill>
                <a:latin typeface="宋体" pitchFamily="2" charset="-122"/>
                <a:cs typeface="宋体" pitchFamily="2" charset="-122"/>
                <a:sym typeface="+mn-ea"/>
              </a:rPr>
              <a:t>的工程所完成产值，还包括</a:t>
            </a:r>
            <a:r>
              <a:rPr lang="en-US" altLang="zh-CN" sz="2400" dirty="0">
                <a:solidFill>
                  <a:srgbClr val="FF0000"/>
                </a:solidFill>
                <a:latin typeface="宋体" pitchFamily="2" charset="-122"/>
                <a:cs typeface="宋体" pitchFamily="2" charset="-122"/>
                <a:sym typeface="+mn-ea"/>
              </a:rPr>
              <a:t>分包企业缴纳的管理费</a:t>
            </a:r>
            <a:r>
              <a:rPr lang="en-US" altLang="zh-CN" sz="2400" dirty="0">
                <a:solidFill>
                  <a:schemeClr val="tx1"/>
                </a:solidFill>
                <a:latin typeface="宋体" pitchFamily="2" charset="-122"/>
                <a:cs typeface="宋体" pitchFamily="2" charset="-122"/>
                <a:sym typeface="+mn-ea"/>
              </a:rPr>
              <a:t>。</a:t>
            </a:r>
            <a:endParaRPr lang="en-US" altLang="zh-CN" sz="2400" dirty="0">
              <a:solidFill>
                <a:schemeClr val="tx1"/>
              </a:solidFill>
              <a:latin typeface="宋体" pitchFamily="2" charset="-122"/>
              <a:cs typeface="宋体" pitchFamily="2" charset="-122"/>
              <a:sym typeface="+mn-ea"/>
            </a:endParaRPr>
          </a:p>
          <a:p>
            <a:pPr algn="l" eaLnBrk="1" latinLnBrk="0" hangingPunct="1">
              <a:lnSpc>
                <a:spcPts val="2800"/>
              </a:lnSpc>
            </a:pPr>
            <a:r>
              <a:rPr lang="en-US" altLang="zh-CN" sz="2400" dirty="0">
                <a:solidFill>
                  <a:schemeClr val="tx1"/>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自行完成施工产值</a:t>
            </a:r>
            <a:r>
              <a:rPr lang="en-US" altLang="zh-CN" sz="2400" dirty="0">
                <a:solidFill>
                  <a:schemeClr val="tx1"/>
                </a:solidFill>
                <a:latin typeface="宋体" pitchFamily="2" charset="-122"/>
                <a:cs typeface="宋体" pitchFamily="2" charset="-122"/>
                <a:sym typeface="+mn-ea"/>
              </a:rPr>
              <a:t>  指总承包企业或专业承包企业直接与建设单位（业主）签订的国内工程总承包合同或专业承包合同中，自行完成的工程总值。包括总承包企业和专业承包企业自行完成的工作量和分包企业缴纳的管理费。</a:t>
            </a:r>
            <a:endParaRPr lang="en-US" altLang="zh-CN" sz="2400" dirty="0">
              <a:solidFill>
                <a:schemeClr val="tx1"/>
              </a:solidFill>
              <a:latin typeface="宋体" pitchFamily="2" charset="-122"/>
              <a:cs typeface="宋体" pitchFamily="2" charset="-122"/>
              <a:sym typeface="+mn-ea"/>
            </a:endParaRPr>
          </a:p>
          <a:p>
            <a:pPr algn="l" eaLnBrk="1" latinLnBrk="0" hangingPunct="1">
              <a:lnSpc>
                <a:spcPts val="2800"/>
              </a:lnSpc>
            </a:pPr>
            <a:r>
              <a:rPr lang="en-US" altLang="zh-CN" sz="2400" dirty="0">
                <a:solidFill>
                  <a:schemeClr val="tx1"/>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 分包出去工程的产值</a:t>
            </a:r>
            <a:r>
              <a:rPr lang="en-US" altLang="zh-CN" sz="2400" dirty="0">
                <a:solidFill>
                  <a:schemeClr val="tx1"/>
                </a:solidFill>
                <a:latin typeface="宋体" pitchFamily="2" charset="-122"/>
                <a:cs typeface="宋体" pitchFamily="2" charset="-122"/>
                <a:sym typeface="+mn-ea"/>
              </a:rPr>
              <a:t>  指专业承包企业或劳务分包企业与总承包企业或专业承包企业签订的国内工程专业承包或劳务分包合同中在报告期所完成的产值。分包企业如果是一个</a:t>
            </a:r>
            <a:r>
              <a:rPr lang="en-US" altLang="zh-CN" sz="2400" dirty="0">
                <a:solidFill>
                  <a:srgbClr val="FF0000"/>
                </a:solidFill>
                <a:latin typeface="宋体" pitchFamily="2" charset="-122"/>
                <a:cs typeface="宋体" pitchFamily="2" charset="-122"/>
                <a:sym typeface="+mn-ea"/>
              </a:rPr>
              <a:t>独立核算的经济实体</a:t>
            </a:r>
            <a:r>
              <a:rPr lang="en-US" altLang="zh-CN" sz="2400" dirty="0">
                <a:solidFill>
                  <a:schemeClr val="tx1"/>
                </a:solidFill>
                <a:latin typeface="宋体" pitchFamily="2" charset="-122"/>
                <a:cs typeface="宋体" pitchFamily="2" charset="-122"/>
                <a:sym typeface="+mn-ea"/>
              </a:rPr>
              <a:t>，其完成的产量产值，不包括在总承包企业或专业承包企业自行完成产值中。</a:t>
            </a:r>
            <a:endParaRPr lang="en-US" altLang="zh-CN" sz="2400" dirty="0">
              <a:solidFill>
                <a:schemeClr val="tx1"/>
              </a:solidFill>
              <a:latin typeface="宋体" pitchFamily="2" charset="-122"/>
              <a:cs typeface="宋体" pitchFamily="2" charset="-122"/>
              <a:sym typeface="+mn-ea"/>
            </a:endParaRPr>
          </a:p>
          <a:p>
            <a:pPr algn="l" eaLnBrk="1" latinLnBrk="0" hangingPunct="1">
              <a:lnSpc>
                <a:spcPts val="2800"/>
              </a:lnSpc>
            </a:pPr>
            <a:r>
              <a:rPr lang="en-US" altLang="zh-CN" sz="2000" dirty="0">
                <a:solidFill>
                  <a:schemeClr val="tx1"/>
                </a:solidFill>
                <a:latin typeface="宋体" pitchFamily="2" charset="-122"/>
                <a:cs typeface="宋体" pitchFamily="2" charset="-122"/>
                <a:sym typeface="+mn-ea"/>
              </a:rPr>
              <a:t>    </a:t>
            </a:r>
            <a:endParaRPr lang="en-US" altLang="zh-CN" sz="2000" dirty="0">
              <a:solidFill>
                <a:schemeClr val="tx1"/>
              </a:solidFill>
              <a:latin typeface="宋体" pitchFamily="2" charset="-122"/>
              <a:cs typeface="宋体" pitchFamily="2" charset="-122"/>
              <a:sym typeface="+mn-ea"/>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txBox="1">
            <a:spLocks noGrp="1"/>
          </p:cNvSpPr>
          <p:nvPr>
            <p:ph type="sldNum" sz="quarter" idx="4"/>
          </p:nvPr>
        </p:nvSpPr>
        <p:spPr>
          <a:noFill/>
        </p:spPr>
        <p:txBody>
          <a:bodyPr wrap="square" lIns="0" tIns="0" rIns="0" bIns="0" anchor="ctr" anchorCtr="1"/>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80604020202020204" pitchFamily="34" charset="0"/>
                <a:ea typeface="宋体"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stStyle>
          <a:p>
            <a:pPr lvl="0" algn="ctr" eaLnBrk="1" hangingPunct="1">
              <a:buNone/>
            </a:pPr>
            <a:fld id="{9A0DB2DC-4C9A-4742-B13C-FB6460FD3503}" type="slidenum">
              <a:rPr lang="zh-CN" altLang="en-US" sz="1200" dirty="0">
                <a:latin typeface="Copperplate Gothic Bold" panose="020E0705020206020404" charset="0"/>
                <a:ea typeface="微软雅黑" panose="020B0503020204020204" pitchFamily="34" charset="-122"/>
              </a:rPr>
            </a:fld>
            <a:endParaRPr lang="zh-CN" altLang="en-US" sz="1200" dirty="0">
              <a:latin typeface="Copperplate Gothic Bold" panose="020E0705020206020404" charset="0"/>
              <a:ea typeface="微软雅黑" panose="020B0503020204020204" pitchFamily="34" charset="-122"/>
            </a:endParaRPr>
          </a:p>
        </p:txBody>
      </p:sp>
      <p:sp>
        <p:nvSpPr>
          <p:cNvPr id="5123" name="Rectangle 6"/>
          <p:cNvSpPr/>
          <p:nvPr/>
        </p:nvSpPr>
        <p:spPr>
          <a:xfrm>
            <a:off x="479425" y="3191193"/>
            <a:ext cx="10496550" cy="583565"/>
          </a:xfrm>
          <a:prstGeom prst="rect">
            <a:avLst/>
          </a:prstGeom>
          <a:noFill/>
          <a:ln w="9525">
            <a:noFill/>
          </a:ln>
        </p:spPr>
        <p:txBody>
          <a:bodyPr wrap="square" anchor="ctr">
            <a:spAutoFit/>
          </a:bodyPr>
          <a:p>
            <a:pPr defTabSz="914400">
              <a:tabLst>
                <a:tab pos="866775" algn="l"/>
              </a:tabLst>
            </a:pPr>
            <a:r>
              <a:rPr lang="zh-CN" altLang="en-US" sz="2400" b="1" dirty="0">
                <a:latin typeface="Arial" panose="02080604020202020204" pitchFamily="34" charset="0"/>
              </a:rPr>
              <a:t> </a:t>
            </a:r>
            <a:r>
              <a:rPr sz="3200" dirty="0">
                <a:latin typeface="Arial" panose="02080604020202020204" pitchFamily="34" charset="0"/>
              </a:rPr>
              <a:t>     </a:t>
            </a:r>
            <a:endParaRPr sz="3200" dirty="0">
              <a:latin typeface="Arial" panose="02080604020202020204" pitchFamily="34" charset="0"/>
            </a:endParaRPr>
          </a:p>
        </p:txBody>
      </p:sp>
      <p:sp>
        <p:nvSpPr>
          <p:cNvPr id="5124" name="Rectangle 7"/>
          <p:cNvSpPr/>
          <p:nvPr/>
        </p:nvSpPr>
        <p:spPr>
          <a:xfrm>
            <a:off x="407988" y="379413"/>
            <a:ext cx="9545637" cy="521970"/>
          </a:xfrm>
          <a:prstGeom prst="rect">
            <a:avLst/>
          </a:prstGeom>
          <a:noFill/>
          <a:ln w="9525">
            <a:noFill/>
          </a:ln>
        </p:spPr>
        <p:txBody>
          <a:bodyPr>
            <a:spAutoFit/>
          </a:bodyPr>
          <a:p>
            <a:r>
              <a:rPr lang="zh-CN" altLang="en-US" sz="2800" b="1" dirty="0">
                <a:solidFill>
                  <a:srgbClr val="FF0000"/>
                </a:solidFill>
                <a:latin typeface="Arial" panose="02080604020202020204" pitchFamily="34" charset="0"/>
                <a:ea typeface="幼圆" panose="02010509060101010101" pitchFamily="49" charset="-122"/>
              </a:rPr>
              <a:t>二、建筑业主要指标解读</a:t>
            </a:r>
            <a:endParaRPr lang="zh-CN" altLang="en-US" sz="2800" b="1" dirty="0">
              <a:solidFill>
                <a:srgbClr val="FF0000"/>
              </a:solidFill>
              <a:latin typeface="Arial" panose="02080604020202020204" pitchFamily="34" charset="0"/>
              <a:ea typeface="幼圆" panose="02010509060101010101" pitchFamily="49" charset="-122"/>
            </a:endParaRPr>
          </a:p>
        </p:txBody>
      </p:sp>
      <p:sp>
        <p:nvSpPr>
          <p:cNvPr id="3" name="文本框 2"/>
          <p:cNvSpPr txBox="1"/>
          <p:nvPr/>
        </p:nvSpPr>
        <p:spPr>
          <a:xfrm>
            <a:off x="1132205" y="1341120"/>
            <a:ext cx="9563735" cy="4323080"/>
          </a:xfrm>
          <a:prstGeom prst="rect">
            <a:avLst/>
          </a:prstGeom>
          <a:noFill/>
        </p:spPr>
        <p:txBody>
          <a:bodyPr wrap="square" rtlCol="0">
            <a:spAutoFit/>
          </a:bodyPr>
          <a:p>
            <a:pPr algn="l" eaLnBrk="1" latinLnBrk="0" hangingPunct="1">
              <a:lnSpc>
                <a:spcPts val="3000"/>
              </a:lnSpc>
            </a:pPr>
            <a:r>
              <a:rPr lang="en-US" altLang="zh-CN" sz="1800" b="1" dirty="0">
                <a:solidFill>
                  <a:srgbClr val="FF0000"/>
                </a:solidFill>
                <a:latin typeface="宋体" pitchFamily="2" charset="-122"/>
                <a:cs typeface="宋体" pitchFamily="2" charset="-122"/>
                <a:sym typeface="+mn-ea"/>
              </a:rPr>
              <a:t>     </a:t>
            </a:r>
            <a:r>
              <a:rPr lang="en-US" altLang="zh-CN" sz="2400" dirty="0">
                <a:latin typeface="宋体" pitchFamily="2" charset="-122"/>
                <a:cs typeface="宋体" pitchFamily="2" charset="-122"/>
                <a:sym typeface="+mn-ea"/>
              </a:rPr>
              <a:t>在当前建筑市场中，还有一些零散的建筑业包工队（组）以小包工队形式从建筑施工企业分包部分“单位工程”或“分部工程”，这些包工队（组）并不具备填报国家统计报表的条件，其完成的</a:t>
            </a:r>
            <a:r>
              <a:rPr lang="en-US" altLang="zh-CN" sz="2400" dirty="0">
                <a:solidFill>
                  <a:srgbClr val="FF0000"/>
                </a:solidFill>
                <a:latin typeface="宋体" pitchFamily="2" charset="-122"/>
                <a:cs typeface="宋体" pitchFamily="2" charset="-122"/>
                <a:sym typeface="+mn-ea"/>
              </a:rPr>
              <a:t>产量产值均应由总承包企业或专业承包企业填报</a:t>
            </a:r>
            <a:r>
              <a:rPr lang="en-US" altLang="zh-CN" sz="2400" dirty="0">
                <a:latin typeface="宋体" pitchFamily="2" charset="-122"/>
                <a:cs typeface="宋体" pitchFamily="2" charset="-122"/>
                <a:sym typeface="+mn-ea"/>
              </a:rPr>
              <a:t>。为了保持相关数据的一致性，包工队（组）参与施工的</a:t>
            </a:r>
            <a:r>
              <a:rPr lang="en-US" altLang="zh-CN" sz="2400" dirty="0">
                <a:solidFill>
                  <a:srgbClr val="FF0000"/>
                </a:solidFill>
                <a:latin typeface="宋体" pitchFamily="2" charset="-122"/>
                <a:cs typeface="宋体" pitchFamily="2" charset="-122"/>
                <a:sym typeface="+mn-ea"/>
              </a:rPr>
              <a:t>人数也应统计</a:t>
            </a:r>
            <a:r>
              <a:rPr lang="en-US" altLang="zh-CN" sz="2400" dirty="0">
                <a:latin typeface="宋体" pitchFamily="2" charset="-122"/>
                <a:cs typeface="宋体" pitchFamily="2" charset="-122"/>
                <a:sym typeface="+mn-ea"/>
              </a:rPr>
              <a:t>在总承包企业或专业承包企业的人数内。</a:t>
            </a:r>
            <a:endParaRPr lang="en-US" altLang="zh-CN" sz="2400" dirty="0">
              <a:solidFill>
                <a:schemeClr val="tx1"/>
              </a:solidFill>
              <a:latin typeface="宋体" pitchFamily="2" charset="-122"/>
              <a:cs typeface="宋体" pitchFamily="2" charset="-122"/>
              <a:sym typeface="+mn-ea"/>
            </a:endParaRPr>
          </a:p>
          <a:p>
            <a:pPr algn="l" eaLnBrk="1" latinLnBrk="0" hangingPunct="1">
              <a:lnSpc>
                <a:spcPts val="3000"/>
              </a:lnSpc>
            </a:pPr>
            <a:r>
              <a:rPr lang="en-US" altLang="zh-CN" sz="2400" dirty="0">
                <a:solidFill>
                  <a:schemeClr val="tx1"/>
                </a:solidFill>
                <a:latin typeface="宋体" pitchFamily="2" charset="-122"/>
                <a:cs typeface="宋体" pitchFamily="2" charset="-122"/>
                <a:sym typeface="+mn-ea"/>
              </a:rPr>
              <a:t>    </a:t>
            </a:r>
            <a:r>
              <a:rPr lang="en-US" altLang="zh-CN" sz="2400" b="1" dirty="0">
                <a:solidFill>
                  <a:srgbClr val="FF0000"/>
                </a:solidFill>
                <a:latin typeface="宋体" pitchFamily="2" charset="-122"/>
                <a:cs typeface="宋体" pitchFamily="2" charset="-122"/>
                <a:sym typeface="+mn-ea"/>
              </a:rPr>
              <a:t>从建设单位以外承揽工程完成的产值</a:t>
            </a:r>
            <a:r>
              <a:rPr lang="en-US" altLang="zh-CN" sz="2400" dirty="0">
                <a:solidFill>
                  <a:schemeClr val="tx1"/>
                </a:solidFill>
                <a:latin typeface="宋体" pitchFamily="2" charset="-122"/>
                <a:cs typeface="宋体" pitchFamily="2" charset="-122"/>
                <a:sym typeface="+mn-ea"/>
              </a:rPr>
              <a:t>  指总承包企业或专业承包企业从其他总承包企业或专业承包企业处承揽国内工程而完成的产值。不包括总承包企业或专业承包企业从建设单位承揽工程中自行完成的产值和分包企业缴纳的管理费。</a:t>
            </a:r>
            <a:endParaRPr lang="en-US" altLang="zh-CN" sz="2400" dirty="0">
              <a:solidFill>
                <a:schemeClr val="tx1"/>
              </a:solidFill>
              <a:latin typeface="宋体" pitchFamily="2" charset="-122"/>
              <a:cs typeface="宋体" pitchFamily="2" charset="-122"/>
              <a:sym typeface="+mn-ea"/>
            </a:endParaRPr>
          </a:p>
          <a:p>
            <a:pPr algn="l" eaLnBrk="1" latinLnBrk="0" hangingPunct="1">
              <a:lnSpc>
                <a:spcPts val="3000"/>
              </a:lnSpc>
            </a:pPr>
            <a:endParaRPr lang="en-US" altLang="zh-CN" sz="2400" dirty="0">
              <a:solidFill>
                <a:schemeClr val="tx1"/>
              </a:solidFill>
              <a:latin typeface="宋体" pitchFamily="2" charset="-122"/>
              <a:cs typeface="宋体" pitchFamily="2" charset="-122"/>
              <a:sym typeface="+mn-ea"/>
            </a:endParaRPr>
          </a:p>
        </p:txBody>
      </p:sp>
    </p:spTree>
  </p:cSld>
  <p:clrMapOvr>
    <a:masterClrMapping/>
  </p:clrMapOvr>
  <p:transition spd="med">
    <p:fade/>
  </p:transition>
</p:sld>
</file>

<file path=ppt/theme/theme1.xml><?xml version="1.0" encoding="utf-8"?>
<a:theme xmlns:a="http://schemas.openxmlformats.org/drawingml/2006/main" name="1_Office 主题​​">
  <a:themeElements>
    <a:clrScheme name="1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主题​​">
      <a:majorFont>
        <a:latin typeface="Copperplate Gothic Bold"/>
        <a:ea typeface=""/>
        <a:cs typeface=""/>
      </a:majorFont>
      <a:minorFont>
        <a:latin typeface="Copperplate Gothic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1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4265</Words>
  <Application>WPS 演示</Application>
  <PresentationFormat>宽屏</PresentationFormat>
  <Paragraphs>201</Paragraphs>
  <Slides>17</Slides>
  <Notes>0</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17</vt:i4>
      </vt:variant>
    </vt:vector>
  </HeadingPairs>
  <TitlesOfParts>
    <vt:vector size="37" baseType="lpstr">
      <vt:lpstr>Arial</vt:lpstr>
      <vt:lpstr>宋体</vt:lpstr>
      <vt:lpstr>Wingdings</vt:lpstr>
      <vt:lpstr>DejaVu Sans</vt:lpstr>
      <vt:lpstr>文泉驿微米黑</vt:lpstr>
      <vt:lpstr>微软雅黑</vt:lpstr>
      <vt:lpstr>Copperplate Gothic Bold</vt:lpstr>
      <vt:lpstr>Calibri</vt:lpstr>
      <vt:lpstr>楷体</vt:lpstr>
      <vt:lpstr>仿宋_GB2312</vt:lpstr>
      <vt:lpstr>隶书</vt:lpstr>
      <vt:lpstr>Impact</vt:lpstr>
      <vt:lpstr>黑体</vt:lpstr>
      <vt:lpstr>幼圆</vt:lpstr>
      <vt:lpstr>Unifont</vt:lpstr>
      <vt:lpstr>Wingdings</vt:lpstr>
      <vt:lpstr>华文行楷</vt:lpstr>
      <vt:lpstr>宋体</vt:lpstr>
      <vt:lpstr>Arial Unicode MS</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多吉</dc:creator>
  <cp:lastModifiedBy>uos</cp:lastModifiedBy>
  <cp:revision>747</cp:revision>
  <dcterms:created xsi:type="dcterms:W3CDTF">2021-12-22T06:40:11Z</dcterms:created>
  <dcterms:modified xsi:type="dcterms:W3CDTF">2021-12-22T06:40:11Z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2052-11.1.0.10702</vt:lpwstr>
  </property>
  <property fmtid="{D5CDD505-2E9C-101B-9397-08002B2CF9AE}" pid="3" name="ICV">
    <vt:lpwstr>3264556F8FEC43ACB2ABB5746B50A511</vt:lpwstr>
  </property>
</Properties>
</file>